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97" r:id="rId5"/>
    <p:sldId id="322" r:id="rId6"/>
    <p:sldId id="321" r:id="rId7"/>
    <p:sldId id="262" r:id="rId8"/>
    <p:sldId id="265" r:id="rId9"/>
    <p:sldId id="263" r:id="rId10"/>
    <p:sldId id="323" r:id="rId11"/>
    <p:sldId id="266" r:id="rId12"/>
    <p:sldId id="267" r:id="rId13"/>
    <p:sldId id="268" r:id="rId14"/>
    <p:sldId id="269" r:id="rId15"/>
    <p:sldId id="270" r:id="rId16"/>
    <p:sldId id="271" r:id="rId17"/>
    <p:sldId id="299" r:id="rId18"/>
    <p:sldId id="300" r:id="rId19"/>
    <p:sldId id="302" r:id="rId20"/>
    <p:sldId id="305" r:id="rId21"/>
    <p:sldId id="336" r:id="rId22"/>
    <p:sldId id="348" r:id="rId23"/>
    <p:sldId id="303" r:id="rId24"/>
    <p:sldId id="261" r:id="rId25"/>
    <p:sldId id="273" r:id="rId26"/>
    <p:sldId id="275" r:id="rId27"/>
    <p:sldId id="276" r:id="rId28"/>
    <p:sldId id="298" r:id="rId29"/>
    <p:sldId id="277" r:id="rId30"/>
    <p:sldId id="278" r:id="rId31"/>
    <p:sldId id="274" r:id="rId32"/>
    <p:sldId id="279" r:id="rId33"/>
    <p:sldId id="281" r:id="rId34"/>
    <p:sldId id="280" r:id="rId35"/>
    <p:sldId id="282" r:id="rId36"/>
    <p:sldId id="284" r:id="rId37"/>
    <p:sldId id="283" r:id="rId38"/>
    <p:sldId id="285" r:id="rId39"/>
    <p:sldId id="324" r:id="rId40"/>
    <p:sldId id="346" r:id="rId41"/>
    <p:sldId id="330" r:id="rId42"/>
    <p:sldId id="286" r:id="rId43"/>
    <p:sldId id="287" r:id="rId44"/>
    <p:sldId id="288" r:id="rId45"/>
    <p:sldId id="331" r:id="rId46"/>
    <p:sldId id="291" r:id="rId47"/>
    <p:sldId id="289" r:id="rId48"/>
    <p:sldId id="290" r:id="rId49"/>
    <p:sldId id="292" r:id="rId50"/>
    <p:sldId id="293" r:id="rId51"/>
    <p:sldId id="294" r:id="rId52"/>
    <p:sldId id="325" r:id="rId53"/>
    <p:sldId id="338" r:id="rId54"/>
    <p:sldId id="295" r:id="rId55"/>
    <p:sldId id="296" r:id="rId56"/>
    <p:sldId id="326" r:id="rId57"/>
    <p:sldId id="306" r:id="rId58"/>
    <p:sldId id="307" r:id="rId59"/>
    <p:sldId id="308" r:id="rId60"/>
    <p:sldId id="309" r:id="rId61"/>
    <p:sldId id="311" r:id="rId62"/>
    <p:sldId id="310" r:id="rId63"/>
    <p:sldId id="312" r:id="rId64"/>
    <p:sldId id="313" r:id="rId65"/>
    <p:sldId id="315" r:id="rId66"/>
    <p:sldId id="316" r:id="rId67"/>
    <p:sldId id="318" r:id="rId68"/>
    <p:sldId id="317" r:id="rId69"/>
    <p:sldId id="320" r:id="rId70"/>
    <p:sldId id="327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29" r:id="rId79"/>
    <p:sldId id="328" r:id="rId80"/>
    <p:sldId id="332" r:id="rId81"/>
    <p:sldId id="333" r:id="rId82"/>
    <p:sldId id="337" r:id="rId83"/>
    <p:sldId id="334" r:id="rId84"/>
    <p:sldId id="335" r:id="rId85"/>
    <p:sldId id="347" r:id="rId86"/>
    <p:sldId id="259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lickr.com/photos/jpstanley/53603824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de.wikipedia.org/wiki/Datei:MARS-Viking.jpg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globedia.com/nasa-revela-lado-desconocido-planeta-mercurio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caslerut.tistory.com/20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venus.jpg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://theconversation.com/voyager-1-is-leaving-the-solar-system-but-the-journey-continues-11184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cute-pictures.blogspot.com/2010/12/sun-setting-over-moonlight-night-moon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第３課　デートの約束</a:t>
            </a:r>
            <a:br>
              <a:rPr lang="ja-JP" altLang="en-US" dirty="0"/>
            </a:br>
            <a:r>
              <a:rPr lang="en-US" dirty="0"/>
              <a:t>Lesson 3: Making a date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Dr. Jiajun </a:t>
            </a:r>
            <a:r>
              <a:rPr lang="en-US" dirty="0"/>
              <a:t>Bracewell</a:t>
            </a:r>
          </a:p>
        </p:txBody>
      </p:sp>
      <p:pic>
        <p:nvPicPr>
          <p:cNvPr id="4" name="Picture 3" descr="C:\Users\Jiajun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943600"/>
            <a:ext cx="5341937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7848600" cy="3450696"/>
          </a:xfrm>
        </p:spPr>
        <p:txBody>
          <a:bodyPr/>
          <a:lstStyle/>
          <a:p>
            <a:r>
              <a:rPr lang="en-US" dirty="0"/>
              <a:t>2. Only the last kana will be written as </a:t>
            </a:r>
            <a:r>
              <a:rPr lang="en-US" dirty="0" err="1">
                <a:solidFill>
                  <a:srgbClr val="FF0000"/>
                </a:solidFill>
              </a:rPr>
              <a:t>okurigana</a:t>
            </a:r>
            <a:r>
              <a:rPr lang="en-US" dirty="0"/>
              <a:t> behind the kanji. </a:t>
            </a:r>
          </a:p>
          <a:p>
            <a:pPr lvl="1"/>
            <a:r>
              <a:rPr lang="en-US" dirty="0"/>
              <a:t>Ex.,</a:t>
            </a:r>
            <a:endParaRPr lang="ja-JP" alt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09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sz="4000" b="1" dirty="0"/>
              <a:t>u-verbs</a:t>
            </a:r>
            <a:endParaRPr 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5200"/>
            <a:ext cx="756285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26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00200"/>
            <a:ext cx="7408333" cy="3352800"/>
          </a:xfrm>
        </p:spPr>
        <p:txBody>
          <a:bodyPr>
            <a:normAutofit fontScale="92500"/>
          </a:bodyPr>
          <a:lstStyle/>
          <a:p>
            <a:r>
              <a:rPr lang="en-US" dirty="0"/>
              <a:t>3. Also the following verbs are </a:t>
            </a:r>
            <a:r>
              <a:rPr lang="en-US" dirty="0">
                <a:solidFill>
                  <a:srgbClr val="FF0000"/>
                </a:solidFill>
              </a:rPr>
              <a:t>u-verbs</a:t>
            </a:r>
            <a:r>
              <a:rPr lang="en-US" dirty="0"/>
              <a:t> even though </a:t>
            </a:r>
          </a:p>
          <a:p>
            <a:pPr lvl="1"/>
            <a:r>
              <a:rPr lang="en-US" dirty="0"/>
              <a:t>The last kana is 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en-US" altLang="ja-JP" dirty="0"/>
              <a:t>.</a:t>
            </a:r>
          </a:p>
          <a:p>
            <a:pPr lvl="2"/>
            <a:r>
              <a:rPr lang="ja-JP" altLang="en-US" dirty="0"/>
              <a:t>る </a:t>
            </a:r>
            <a:r>
              <a:rPr lang="en-US" altLang="ja-JP" dirty="0"/>
              <a:t>is on the u-column too.</a:t>
            </a:r>
            <a:endParaRPr lang="en-US" dirty="0"/>
          </a:p>
          <a:p>
            <a:pPr lvl="1"/>
            <a:r>
              <a:rPr lang="en-US" dirty="0"/>
              <a:t>the second kana to the last is </a:t>
            </a:r>
            <a:r>
              <a:rPr lang="en-US" dirty="0">
                <a:solidFill>
                  <a:srgbClr val="FF0000"/>
                </a:solidFill>
              </a:rPr>
              <a:t>on the </a:t>
            </a:r>
            <a:r>
              <a:rPr lang="ja-JP" altLang="en-US" dirty="0">
                <a:solidFill>
                  <a:srgbClr val="FF0000"/>
                </a:solidFill>
              </a:rPr>
              <a:t>い </a:t>
            </a:r>
            <a:r>
              <a:rPr lang="en-US" altLang="ja-JP" dirty="0">
                <a:solidFill>
                  <a:srgbClr val="FF0000"/>
                </a:solidFill>
              </a:rPr>
              <a:t>/ </a:t>
            </a:r>
            <a:r>
              <a:rPr lang="ja-JP" altLang="en-US" dirty="0">
                <a:solidFill>
                  <a:srgbClr val="FF0000"/>
                </a:solidFill>
              </a:rPr>
              <a:t>え </a:t>
            </a:r>
            <a:r>
              <a:rPr lang="en-US" altLang="ja-JP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column</a:t>
            </a:r>
            <a:r>
              <a:rPr lang="en-US" dirty="0">
                <a:solidFill>
                  <a:schemeClr val="tx1"/>
                </a:solidFill>
              </a:rPr>
              <a:t>, t</a:t>
            </a:r>
            <a:r>
              <a:rPr lang="en-US" dirty="0"/>
              <a:t>hough</a:t>
            </a:r>
          </a:p>
          <a:p>
            <a:pPr lvl="2"/>
            <a:r>
              <a:rPr lang="en-US" dirty="0"/>
              <a:t>It would be </a:t>
            </a:r>
            <a:r>
              <a:rPr lang="en-US" dirty="0">
                <a:solidFill>
                  <a:srgbClr val="FF0000"/>
                </a:solidFill>
              </a:rPr>
              <a:t>furigana</a:t>
            </a:r>
            <a:r>
              <a:rPr lang="en-US" dirty="0"/>
              <a:t>, not </a:t>
            </a:r>
            <a:r>
              <a:rPr lang="en-US" dirty="0" err="1">
                <a:solidFill>
                  <a:srgbClr val="FF0000"/>
                </a:solidFill>
              </a:rPr>
              <a:t>okurigana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It would be written on the top of the kanji, or under the kanji, or in the parentheses. </a:t>
            </a:r>
          </a:p>
          <a:p>
            <a:pPr lvl="1"/>
            <a:r>
              <a:rPr lang="en-US" dirty="0"/>
              <a:t>Or you can memorize them as </a:t>
            </a:r>
            <a:r>
              <a:rPr lang="en-US" dirty="0">
                <a:solidFill>
                  <a:srgbClr val="FF0000"/>
                </a:solidFill>
              </a:rPr>
              <a:t>exceptional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               </a:t>
            </a:r>
            <a:r>
              <a:rPr lang="en-US" dirty="0" err="1"/>
              <a:t>ru</a:t>
            </a:r>
            <a:r>
              <a:rPr lang="en-US" dirty="0"/>
              <a:t>-verb                                 u-verb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sz="4000" b="1" dirty="0"/>
              <a:t>u-verbs</a:t>
            </a:r>
            <a:endParaRPr lang="en-US" sz="4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876800"/>
            <a:ext cx="4572000" cy="180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C3D4F-F72C-407E-8EAB-DD210054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627" y="4848485"/>
            <a:ext cx="185998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1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7408333" cy="34506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423672"/>
          </a:xfrm>
        </p:spPr>
        <p:txBody>
          <a:bodyPr>
            <a:noAutofit/>
          </a:bodyPr>
          <a:lstStyle/>
          <a:p>
            <a:r>
              <a:rPr lang="en-US" sz="3600" b="1" dirty="0"/>
              <a:t>1 Verb Conjugation  </a:t>
            </a:r>
            <a:r>
              <a:rPr lang="en-US" sz="2400" b="1" dirty="0"/>
              <a:t>u-verbs </a:t>
            </a:r>
            <a:r>
              <a:rPr lang="en-US" sz="2400" dirty="0">
                <a:solidFill>
                  <a:srgbClr val="FF0000"/>
                </a:solidFill>
              </a:rPr>
              <a:t>exceptional</a:t>
            </a:r>
            <a:endParaRPr lang="en-US" sz="2400" dirty="0"/>
          </a:p>
        </p:txBody>
      </p:sp>
      <p:pic>
        <p:nvPicPr>
          <p:cNvPr id="5122" name="Picture 2" descr="C:\Users\Jiajun\Desktop\J-textbook-web\L3\L3-89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90600"/>
            <a:ext cx="8782050" cy="589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71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7408333" cy="34506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423672"/>
          </a:xfrm>
        </p:spPr>
        <p:txBody>
          <a:bodyPr>
            <a:noAutofit/>
          </a:bodyPr>
          <a:lstStyle/>
          <a:p>
            <a:r>
              <a:rPr lang="en-US" sz="3600" b="1" dirty="0"/>
              <a:t>1 Verb Conjugation  </a:t>
            </a:r>
            <a:r>
              <a:rPr lang="en-US" sz="2400" b="1" dirty="0"/>
              <a:t>u-verbs </a:t>
            </a:r>
            <a:r>
              <a:rPr lang="en-US" sz="2400" dirty="0">
                <a:solidFill>
                  <a:srgbClr val="FF0000"/>
                </a:solidFill>
              </a:rPr>
              <a:t>exceptional</a:t>
            </a:r>
            <a:endParaRPr lang="en-US" sz="2400" dirty="0"/>
          </a:p>
        </p:txBody>
      </p:sp>
      <p:pic>
        <p:nvPicPr>
          <p:cNvPr id="6146" name="Picture 2" descr="C:\Users\Jiajun\Desktop\J-textbook-web\L3\L3-8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81915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27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057400"/>
            <a:ext cx="7408333" cy="3450696"/>
          </a:xfrm>
        </p:spPr>
        <p:txBody>
          <a:bodyPr/>
          <a:lstStyle/>
          <a:p>
            <a:r>
              <a:rPr lang="en-US" dirty="0"/>
              <a:t>4. when conjugate, according to the forms/suffixes, </a:t>
            </a:r>
          </a:p>
          <a:p>
            <a:pPr lvl="1"/>
            <a:r>
              <a:rPr lang="en-US" dirty="0"/>
              <a:t>the last hiragana( </a:t>
            </a:r>
            <a:r>
              <a:rPr lang="ja-JP" altLang="en-US" dirty="0"/>
              <a:t>う、く、す、つ、ぬ、む、る、ぐ、ぶ </a:t>
            </a:r>
            <a:r>
              <a:rPr lang="en-US" altLang="ja-JP" dirty="0"/>
              <a:t>) </a:t>
            </a:r>
            <a:r>
              <a:rPr lang="en-US" dirty="0"/>
              <a:t>will </a:t>
            </a:r>
            <a:r>
              <a:rPr lang="en-US" b="1" u="sng" dirty="0">
                <a:solidFill>
                  <a:srgbClr val="FF0000"/>
                </a:solidFill>
              </a:rPr>
              <a:t>shift </a:t>
            </a:r>
            <a:r>
              <a:rPr lang="en-US" dirty="0">
                <a:solidFill>
                  <a:srgbClr val="FF0000"/>
                </a:solidFill>
              </a:rPr>
              <a:t>in the row of the hiragana chart (or the five columns</a:t>
            </a:r>
            <a:r>
              <a:rPr lang="en-US" dirty="0"/>
              <a:t>, that is why u-verb is called </a:t>
            </a:r>
            <a:r>
              <a:rPr lang="en-US" dirty="0" err="1"/>
              <a:t>godan</a:t>
            </a:r>
            <a:r>
              <a:rPr lang="en-US" dirty="0"/>
              <a:t> verb/ </a:t>
            </a:r>
            <a:r>
              <a:rPr lang="ja-JP" altLang="en-US" dirty="0">
                <a:solidFill>
                  <a:srgbClr val="FF0000"/>
                </a:solidFill>
              </a:rPr>
              <a:t>五段動詞 </a:t>
            </a:r>
            <a:r>
              <a:rPr lang="en-US" altLang="ja-JP" dirty="0"/>
              <a:t>).</a:t>
            </a:r>
          </a:p>
          <a:p>
            <a:pPr lvl="1"/>
            <a:r>
              <a:rPr lang="en-US" dirty="0"/>
              <a:t>and then </a:t>
            </a:r>
            <a:r>
              <a:rPr lang="en-US" b="1" u="sng" dirty="0">
                <a:solidFill>
                  <a:srgbClr val="FF0000"/>
                </a:solidFill>
              </a:rPr>
              <a:t>add</a:t>
            </a:r>
            <a:r>
              <a:rPr lang="en-US" dirty="0"/>
              <a:t> the forms/suffixes.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685800"/>
          </a:xfrm>
        </p:spPr>
        <p:txBody>
          <a:bodyPr>
            <a:noAutofit/>
          </a:bodyPr>
          <a:lstStyle/>
          <a:p>
            <a:r>
              <a:rPr lang="en-US" sz="3600" b="1" dirty="0"/>
              <a:t>1 Verb Conjugation  </a:t>
            </a:r>
            <a:br>
              <a:rPr lang="en-US" sz="3600" b="1" dirty="0"/>
            </a:br>
            <a:r>
              <a:rPr lang="en-US" sz="2400" b="1" dirty="0"/>
              <a:t>u-verbs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610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7408333" cy="345069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five columns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Godan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81000"/>
            <a:ext cx="34290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1 Verb Conjugation  </a:t>
            </a:r>
            <a:br>
              <a:rPr lang="en-US" sz="3600" b="1" dirty="0"/>
            </a:br>
            <a:r>
              <a:rPr lang="en-US" sz="2400" b="1" dirty="0"/>
              <a:t>u-verbs</a:t>
            </a:r>
            <a:endParaRPr lang="en-US" sz="2400" dirty="0"/>
          </a:p>
        </p:txBody>
      </p:sp>
      <p:pic>
        <p:nvPicPr>
          <p:cNvPr id="7170" name="Picture 2" descr="C:\Users\Jiajun\Desktop\J-textbook-web\L3\L3-8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9173"/>
            <a:ext cx="5638800" cy="65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64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7848600" cy="4191000"/>
          </a:xfrm>
        </p:spPr>
        <p:txBody>
          <a:bodyPr>
            <a:normAutofit/>
          </a:bodyPr>
          <a:lstStyle/>
          <a:p>
            <a:r>
              <a:rPr lang="en-US" dirty="0"/>
              <a:t>Ex., </a:t>
            </a:r>
          </a:p>
          <a:p>
            <a:r>
              <a:rPr lang="ja-JP" altLang="en-US" dirty="0"/>
              <a:t>行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ー＞          </a:t>
            </a:r>
            <a:endParaRPr lang="en-US" altLang="ja-JP" dirty="0"/>
          </a:p>
          <a:p>
            <a:pPr lvl="1"/>
            <a:r>
              <a:rPr lang="en-US" altLang="ja-JP" dirty="0"/>
              <a:t>to add </a:t>
            </a:r>
            <a:r>
              <a:rPr lang="ja-JP" altLang="en-US" dirty="0"/>
              <a:t>ます </a:t>
            </a:r>
            <a:r>
              <a:rPr lang="en-US" dirty="0"/>
              <a:t>form, the last kana has to be shifted to </a:t>
            </a:r>
            <a:r>
              <a:rPr lang="ja-JP" altLang="en-US" dirty="0"/>
              <a:t>い </a:t>
            </a:r>
            <a:r>
              <a:rPr lang="en-US" altLang="ja-JP" dirty="0"/>
              <a:t>–</a:t>
            </a:r>
            <a:r>
              <a:rPr lang="en-US" dirty="0"/>
              <a:t>column</a:t>
            </a:r>
          </a:p>
          <a:p>
            <a:pPr lvl="1"/>
            <a:r>
              <a:rPr lang="ja-JP" altLang="en-US" dirty="0"/>
              <a:t>ます</a:t>
            </a:r>
            <a:r>
              <a:rPr lang="en-US" altLang="ja-JP" dirty="0"/>
              <a:t>, the long form, to be polite.</a:t>
            </a:r>
            <a:endParaRPr lang="en-US" dirty="0"/>
          </a:p>
          <a:p>
            <a:endParaRPr lang="en-US" dirty="0"/>
          </a:p>
          <a:p>
            <a:r>
              <a:rPr lang="ja-JP" altLang="en-US" dirty="0"/>
              <a:t>行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ー＞</a:t>
            </a:r>
            <a:endParaRPr lang="en-US" altLang="ja-JP" dirty="0"/>
          </a:p>
          <a:p>
            <a:pPr lvl="1"/>
            <a:r>
              <a:rPr lang="en-US" dirty="0"/>
              <a:t>to add </a:t>
            </a:r>
            <a:r>
              <a:rPr lang="ja-JP" altLang="en-US" dirty="0"/>
              <a:t>ない </a:t>
            </a:r>
            <a:r>
              <a:rPr lang="en-US" dirty="0"/>
              <a:t>form, the last kana has to be shifted to </a:t>
            </a:r>
            <a:r>
              <a:rPr lang="ja-JP" altLang="en-US" dirty="0"/>
              <a:t>あ </a:t>
            </a:r>
            <a:r>
              <a:rPr lang="en-US" altLang="ja-JP" dirty="0"/>
              <a:t>-</a:t>
            </a:r>
            <a:r>
              <a:rPr lang="en-US" dirty="0"/>
              <a:t>column </a:t>
            </a:r>
          </a:p>
          <a:p>
            <a:pPr lvl="1"/>
            <a:r>
              <a:rPr lang="ja-JP" altLang="en-US" dirty="0"/>
              <a:t>ない </a:t>
            </a:r>
            <a:r>
              <a:rPr lang="en-US" altLang="ja-JP" dirty="0"/>
              <a:t>, the short negative form.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>
            <a:noAutofit/>
          </a:bodyPr>
          <a:lstStyle/>
          <a:p>
            <a:r>
              <a:rPr lang="en-US" sz="3600" b="1" dirty="0"/>
              <a:t>1 Verb Conjugation  </a:t>
            </a:r>
            <a:br>
              <a:rPr lang="en-US" sz="3600" b="1" dirty="0"/>
            </a:br>
            <a:r>
              <a:rPr lang="en-US" sz="2400" b="1" dirty="0"/>
              <a:t>u-verbs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362200" y="2133600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行</a:t>
            </a:r>
            <a:r>
              <a:rPr lang="ja-JP" altLang="en-US" sz="2400" dirty="0">
                <a:solidFill>
                  <a:srgbClr val="FF0000"/>
                </a:solidFill>
              </a:rPr>
              <a:t>き</a:t>
            </a:r>
            <a:r>
              <a:rPr lang="ja-JP" altLang="en-US" sz="2400" dirty="0"/>
              <a:t>ます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398776" y="4110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行</a:t>
            </a:r>
            <a:r>
              <a:rPr lang="ja-JP" altLang="en-US" sz="2400" dirty="0">
                <a:solidFill>
                  <a:srgbClr val="FF0000"/>
                </a:solidFill>
              </a:rPr>
              <a:t>か</a:t>
            </a:r>
            <a:r>
              <a:rPr lang="ja-JP" altLang="en-US" sz="2400" dirty="0"/>
              <a:t>ない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6D08A-090D-4AF2-AA5B-62BA9FFE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76" y="175615"/>
            <a:ext cx="1893524" cy="24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4000" b="1" dirty="0"/>
              <a:t>1 Verb Conjugation </a:t>
            </a:r>
            <a:r>
              <a:rPr lang="en-US" sz="2200" dirty="0" err="1"/>
              <a:t>ru</a:t>
            </a:r>
            <a:r>
              <a:rPr lang="en-US" sz="2200" dirty="0"/>
              <a:t>-verbs vs. u-verbs</a:t>
            </a:r>
          </a:p>
        </p:txBody>
      </p:sp>
      <p:sp>
        <p:nvSpPr>
          <p:cNvPr id="5" name="AutoShape 4" descr="https://dcccd.blackboard.com/courses/1/2016FA-JAPN-1411-81400/content/_8965752_1/dir_L3.zip/L3-897.PNG"/>
          <p:cNvSpPr>
            <a:spLocks noChangeAspect="1" noChangeArrowheads="1"/>
          </p:cNvSpPr>
          <p:nvPr/>
        </p:nvSpPr>
        <p:spPr bwMode="auto">
          <a:xfrm>
            <a:off x="-1371599" y="2914354"/>
            <a:ext cx="6629400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546363"/>
              </p:ext>
            </p:extLst>
          </p:nvPr>
        </p:nvGraphicFramePr>
        <p:xfrm>
          <a:off x="304800" y="1575032"/>
          <a:ext cx="8458200" cy="3573041"/>
        </p:xfrm>
        <a:graphic>
          <a:graphicData uri="http://schemas.openxmlformats.org/drawingml/2006/table">
            <a:tbl>
              <a:tblPr/>
              <a:tblGrid>
                <a:gridCol w="1961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3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ru-verbs</a:t>
                      </a: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u-verbs</a:t>
                      </a: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last kana</a:t>
                      </a: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る</a:t>
                      </a: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u-column</a:t>
                      </a:r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altLang="ja-JP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 </a:t>
                      </a:r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う、く、す、つ、ぬ、む、</a:t>
                      </a:r>
                      <a:r>
                        <a:rPr lang="ja-JP" alt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る</a:t>
                      </a:r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、ぐ、ぶ </a:t>
                      </a:r>
                      <a:r>
                        <a:rPr lang="en-US" altLang="ja-JP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3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起（お）き</a:t>
                      </a:r>
                      <a:r>
                        <a:rPr lang="ja-JP" alt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る</a:t>
                      </a:r>
                      <a:r>
                        <a:rPr lang="ja-JP" alt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、食（た）べ</a:t>
                      </a:r>
                      <a:r>
                        <a:rPr lang="ja-JP" alt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る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歌（うた）</a:t>
                      </a:r>
                      <a:r>
                        <a:rPr lang="ja-JP" altLang="en-US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う</a:t>
                      </a:r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、話（はな）</a:t>
                      </a:r>
                      <a:r>
                        <a:rPr lang="ja-JP" altLang="en-US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す</a:t>
                      </a:r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、立（た）</a:t>
                      </a:r>
                      <a:r>
                        <a:rPr lang="ja-JP" altLang="en-US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つ</a:t>
                      </a:r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、書（か）</a:t>
                      </a:r>
                      <a:r>
                        <a:rPr lang="ja-JP" altLang="en-US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く</a:t>
                      </a:r>
                      <a:r>
                        <a:rPr lang="ja-JP" alt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、直（なお）</a:t>
                      </a:r>
                      <a:r>
                        <a:rPr lang="ja-JP" altLang="en-US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る</a:t>
                      </a:r>
                      <a:endParaRPr lang="ja-JP" alt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51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second kana to the last</a:t>
                      </a: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 the </a:t>
                      </a:r>
                      <a:r>
                        <a:rPr lang="ja-JP" altLang="en-US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い </a:t>
                      </a:r>
                      <a:r>
                        <a:rPr lang="en-US" altLang="ja-JP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/</a:t>
                      </a:r>
                      <a:r>
                        <a:rPr lang="ja-JP" altLang="en-US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え</a:t>
                      </a:r>
                      <a:r>
                        <a:rPr lang="en-US" altLang="ja-JP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28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column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any column</a:t>
                      </a:r>
                    </a:p>
                  </a:txBody>
                  <a:tcPr marL="6828" marR="6828" marT="68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41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4000" b="1" dirty="0"/>
              <a:t>1 Verb Conjugation </a:t>
            </a:r>
            <a:r>
              <a:rPr lang="en-US" sz="2200" dirty="0" err="1"/>
              <a:t>ru</a:t>
            </a:r>
            <a:r>
              <a:rPr lang="en-US" sz="2200" dirty="0"/>
              <a:t>-verbs vs. u-verbs</a:t>
            </a:r>
          </a:p>
        </p:txBody>
      </p:sp>
      <p:sp>
        <p:nvSpPr>
          <p:cNvPr id="5" name="AutoShape 4" descr="https://dcccd.blackboard.com/courses/1/2016FA-JAPN-1411-81400/content/_8965752_1/dir_L3.zip/L3-897.PNG"/>
          <p:cNvSpPr>
            <a:spLocks noChangeAspect="1" noChangeArrowheads="1"/>
          </p:cNvSpPr>
          <p:nvPr/>
        </p:nvSpPr>
        <p:spPr bwMode="auto">
          <a:xfrm>
            <a:off x="-1371599" y="2914354"/>
            <a:ext cx="6629400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926877"/>
              </p:ext>
            </p:extLst>
          </p:nvPr>
        </p:nvGraphicFramePr>
        <p:xfrm>
          <a:off x="533401" y="2057400"/>
          <a:ext cx="7772399" cy="3386744"/>
        </p:xfrm>
        <a:graphic>
          <a:graphicData uri="http://schemas.openxmlformats.org/drawingml/2006/table">
            <a:tbl>
              <a:tblPr/>
              <a:tblGrid>
                <a:gridCol w="1735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5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ru-verbs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u-verbs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58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okurigana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behind the kanji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 second kana to the last and </a:t>
                      </a:r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る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Only the last kana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858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起（お）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きる</a:t>
                      </a:r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、食（た）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べる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歌（うた）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う</a:t>
                      </a:r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、話（はな）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す</a:t>
                      </a:r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、立（た）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つ</a:t>
                      </a:r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、書（か）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く</a:t>
                      </a:r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、直（なお）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る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91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4000" b="1" dirty="0"/>
              <a:t>1 Verb Conjugation </a:t>
            </a:r>
            <a:r>
              <a:rPr lang="en-US" sz="2200" dirty="0" err="1"/>
              <a:t>ru</a:t>
            </a:r>
            <a:r>
              <a:rPr lang="en-US" sz="2200" dirty="0"/>
              <a:t>-verbs vs. u-verbs</a:t>
            </a:r>
          </a:p>
        </p:txBody>
      </p:sp>
      <p:sp>
        <p:nvSpPr>
          <p:cNvPr id="5" name="AutoShape 4" descr="https://dcccd.blackboard.com/courses/1/2016FA-JAPN-1411-81400/content/_8965752_1/dir_L3.zip/L3-897.PNG"/>
          <p:cNvSpPr>
            <a:spLocks noChangeAspect="1" noChangeArrowheads="1"/>
          </p:cNvSpPr>
          <p:nvPr/>
        </p:nvSpPr>
        <p:spPr bwMode="auto">
          <a:xfrm>
            <a:off x="-1371599" y="2914354"/>
            <a:ext cx="6629400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906958"/>
              </p:ext>
            </p:extLst>
          </p:nvPr>
        </p:nvGraphicFramePr>
        <p:xfrm>
          <a:off x="228601" y="1981200"/>
          <a:ext cx="8686799" cy="3444834"/>
        </p:xfrm>
        <a:graphic>
          <a:graphicData uri="http://schemas.openxmlformats.org/drawingml/2006/table">
            <a:tbl>
              <a:tblPr/>
              <a:tblGrid>
                <a:gridCol w="2679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8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ru-verbs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u-verbs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49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two kana words(exception)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 second kana to the last is still put on the kanji as furigana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6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寝</a:t>
                      </a:r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ね</a:t>
                      </a:r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る、見（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み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）る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1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 second kana to the last is on the </a:t>
                      </a: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 </a:t>
                      </a:r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 </a:t>
                      </a:r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え </a:t>
                      </a:r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column(exception)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put on the kanji as furigana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4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帰（か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え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）る、入（は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い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）る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82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514600"/>
            <a:ext cx="7408333" cy="345069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1 Verb Conjugation</a:t>
            </a:r>
          </a:p>
          <a:p>
            <a:r>
              <a:rPr lang="en-US" b="1" dirty="0"/>
              <a:t>2 Verb types and the "present tense"</a:t>
            </a:r>
          </a:p>
          <a:p>
            <a:r>
              <a:rPr lang="en-US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lang="en-US" altLang="ja-JP" dirty="0"/>
          </a:p>
          <a:p>
            <a:r>
              <a:rPr lang="en-US" b="1" dirty="0"/>
              <a:t>4 Time references</a:t>
            </a:r>
          </a:p>
          <a:p>
            <a:r>
              <a:rPr lang="en-US" altLang="ja-JP" b="1" dirty="0"/>
              <a:t>5 </a:t>
            </a:r>
            <a:r>
              <a:rPr lang="ja-JP" altLang="en-US" b="1" dirty="0"/>
              <a:t>～ませんか</a:t>
            </a:r>
          </a:p>
          <a:p>
            <a:r>
              <a:rPr lang="en-US" b="1" dirty="0"/>
              <a:t>6 Word order</a:t>
            </a:r>
          </a:p>
          <a:p>
            <a:r>
              <a:rPr lang="en-US" b="1" dirty="0"/>
              <a:t>7 Frequency adverbs</a:t>
            </a:r>
          </a:p>
          <a:p>
            <a:r>
              <a:rPr lang="en-US" b="1" dirty="0"/>
              <a:t>8 The topic particle </a:t>
            </a:r>
            <a:r>
              <a:rPr lang="ja-JP" altLang="en-US" b="1" dirty="0"/>
              <a:t>は</a:t>
            </a:r>
            <a:endParaRPr lang="en-US" altLang="ja-JP" b="1" dirty="0"/>
          </a:p>
          <a:p>
            <a:r>
              <a:rPr lang="ja-JP" altLang="en-US" b="1" dirty="0"/>
              <a:t>表現（ひょうげん）ノート</a:t>
            </a:r>
            <a:r>
              <a:rPr lang="en-US" altLang="ja-JP" b="1" dirty="0"/>
              <a:t>......4</a:t>
            </a:r>
            <a:r>
              <a:rPr lang="ja-JP" altLang="en-US" b="1" dirty="0"/>
              <a:t>　 </a:t>
            </a:r>
            <a:r>
              <a:rPr lang="en-US" b="1" dirty="0"/>
              <a:t>Expression Notes 4</a:t>
            </a:r>
            <a:endParaRPr lang="ja-JP" alt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24536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4000" b="1" dirty="0"/>
              <a:t>1 Verb Conjugation </a:t>
            </a:r>
            <a:r>
              <a:rPr lang="en-US" sz="2200" dirty="0" err="1"/>
              <a:t>ru</a:t>
            </a:r>
            <a:r>
              <a:rPr lang="en-US" sz="2200" dirty="0"/>
              <a:t>-verbs vs. u-verbs</a:t>
            </a:r>
          </a:p>
        </p:txBody>
      </p:sp>
      <p:sp>
        <p:nvSpPr>
          <p:cNvPr id="5" name="AutoShape 4" descr="https://dcccd.blackboard.com/courses/1/2016FA-JAPN-1411-81400/content/_8965752_1/dir_L3.zip/L3-897.PNG"/>
          <p:cNvSpPr>
            <a:spLocks noChangeAspect="1" noChangeArrowheads="1"/>
          </p:cNvSpPr>
          <p:nvPr/>
        </p:nvSpPr>
        <p:spPr bwMode="auto">
          <a:xfrm>
            <a:off x="-1371599" y="2914354"/>
            <a:ext cx="6629400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458431"/>
              </p:ext>
            </p:extLst>
          </p:nvPr>
        </p:nvGraphicFramePr>
        <p:xfrm>
          <a:off x="228601" y="1981200"/>
          <a:ext cx="8686799" cy="1719221"/>
        </p:xfrm>
        <a:graphic>
          <a:graphicData uri="http://schemas.openxmlformats.org/drawingml/2006/table">
            <a:tbl>
              <a:tblPr/>
              <a:tblGrid>
                <a:gridCol w="2679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1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8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ru-verbs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u-verbs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1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 second kana to the last is on the 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 </a:t>
                      </a:r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 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え </a:t>
                      </a:r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column(exception)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put behind the kanji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put on the kanji as furigana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4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変（か）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え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る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帰（か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え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）る</a:t>
                      </a:r>
                    </a:p>
                  </a:txBody>
                  <a:tcPr marL="6536" marR="6536" marT="653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733800"/>
            <a:ext cx="47339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0" y="5486400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change</a:t>
            </a:r>
          </a:p>
        </p:txBody>
      </p:sp>
      <p:sp>
        <p:nvSpPr>
          <p:cNvPr id="6" name="Rectangle 5"/>
          <p:cNvSpPr/>
          <p:nvPr/>
        </p:nvSpPr>
        <p:spPr>
          <a:xfrm>
            <a:off x="6248400" y="5448300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816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0010BF-DD05-4998-ADCE-2172CDA9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DC7E31-2D0C-4AF9-9FC9-DF13C345E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D2F619-81EE-4E61-AA78-336AC97F2E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EC50AE-AFB6-470D-922D-5103655C0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B7675-31E6-4C25-8F0E-C6FCC53E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00621"/>
            <a:ext cx="5124450" cy="2305050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2462587-8C43-462B-8BD5-DF3BFA9CAA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50" y="3973860"/>
            <a:ext cx="2357933" cy="2122140"/>
          </a:xfrm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56FB2210-7618-48E4-BBF1-BF16A5F8EC22}"/>
              </a:ext>
            </a:extLst>
          </p:cNvPr>
          <p:cNvSpPr/>
          <p:nvPr/>
        </p:nvSpPr>
        <p:spPr>
          <a:xfrm>
            <a:off x="4533508" y="2659060"/>
            <a:ext cx="2706278" cy="1303340"/>
          </a:xfrm>
          <a:prstGeom prst="wedgeEllipseCallout">
            <a:avLst>
              <a:gd name="adj1" fmla="val 6384"/>
              <a:gd name="adj2" fmla="val 87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Frog.</a:t>
            </a:r>
          </a:p>
          <a:p>
            <a:pPr algn="ctr"/>
            <a:r>
              <a:rPr kumimoji="1" lang="en-US" altLang="ja-JP" sz="2400" dirty="0"/>
              <a:t>It is a noun.</a:t>
            </a:r>
            <a:endParaRPr kumimoji="1" lang="ja-JP" alt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27B38B-5D4A-4526-9235-D2184D1C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830" y="3550444"/>
            <a:ext cx="21050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0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6B93-AFFB-45EA-B2D1-1752BAE8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61E38-FA78-472C-8565-D2020D5E1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591056"/>
            <a:ext cx="3822192" cy="172682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着（き）る </a:t>
            </a:r>
            <a:r>
              <a:rPr kumimoji="1" lang="en-US" altLang="ja-JP" dirty="0"/>
              <a:t>wear; have on; be dressed</a:t>
            </a:r>
          </a:p>
          <a:p>
            <a:r>
              <a:rPr kumimoji="1" lang="en-US" altLang="ja-JP" dirty="0">
                <a:highlight>
                  <a:srgbClr val="FFFF00"/>
                </a:highlight>
              </a:rPr>
              <a:t>Ru-verb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pic>
        <p:nvPicPr>
          <p:cNvPr id="10" name="Content Placeholder 9" descr="A picture containing toy, shirt&#10;&#10;Description automatically generated">
            <a:extLst>
              <a:ext uri="{FF2B5EF4-FFF2-40B4-BE49-F238E27FC236}">
                <a16:creationId xmlns:a16="http://schemas.microsoft.com/office/drawing/2014/main" id="{F1A738F9-68BF-4A42-8C70-0599476BCC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08" y="3429000"/>
            <a:ext cx="1678234" cy="26971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B9962-E07A-4558-9D19-611314746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752600"/>
            <a:ext cx="3822192" cy="156527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切（き）る </a:t>
            </a:r>
            <a:r>
              <a:rPr kumimoji="1" lang="en-US" altLang="ja-JP" dirty="0"/>
              <a:t>to cut</a:t>
            </a:r>
          </a:p>
          <a:p>
            <a:r>
              <a:rPr kumimoji="1" lang="en-US" altLang="ja-JP" dirty="0">
                <a:highlight>
                  <a:srgbClr val="FFFF00"/>
                </a:highlight>
              </a:rPr>
              <a:t>U-verb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pic>
        <p:nvPicPr>
          <p:cNvPr id="8" name="Content Placeholder 7" descr="A picture containing sitting, bear, table, food&#10;&#10;Description automatically generated">
            <a:extLst>
              <a:ext uri="{FF2B5EF4-FFF2-40B4-BE49-F238E27FC236}">
                <a16:creationId xmlns:a16="http://schemas.microsoft.com/office/drawing/2014/main" id="{FD89B6BE-B7FF-44E1-AD4A-A773D94835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10" y="3429000"/>
            <a:ext cx="2063329" cy="2697163"/>
          </a:xfrm>
        </p:spPr>
      </p:pic>
    </p:spTree>
    <p:extLst>
      <p:ext uri="{BB962C8B-B14F-4D97-AF65-F5344CB8AC3E}">
        <p14:creationId xmlns:p14="http://schemas.microsoft.com/office/powerpoint/2010/main" val="3071028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4000" b="1" dirty="0"/>
              <a:t>1 Verb Conjugation </a:t>
            </a:r>
            <a:r>
              <a:rPr lang="en-US" sz="2200" dirty="0" err="1"/>
              <a:t>ru</a:t>
            </a:r>
            <a:r>
              <a:rPr lang="en-US" sz="2200" dirty="0"/>
              <a:t>-verbs vs. u-verbs</a:t>
            </a:r>
          </a:p>
        </p:txBody>
      </p:sp>
      <p:sp>
        <p:nvSpPr>
          <p:cNvPr id="5" name="AutoShape 4" descr="https://dcccd.blackboard.com/courses/1/2016FA-JAPN-1411-81400/content/_8965752_1/dir_L3.zip/L3-897.PNG"/>
          <p:cNvSpPr>
            <a:spLocks noChangeAspect="1" noChangeArrowheads="1"/>
          </p:cNvSpPr>
          <p:nvPr/>
        </p:nvSpPr>
        <p:spPr bwMode="auto">
          <a:xfrm>
            <a:off x="-1371599" y="2914354"/>
            <a:ext cx="6629400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763193"/>
              </p:ext>
            </p:extLst>
          </p:nvPr>
        </p:nvGraphicFramePr>
        <p:xfrm>
          <a:off x="152400" y="2119683"/>
          <a:ext cx="8839200" cy="336671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5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39" marR="4639" marT="46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ru-verbs</a:t>
                      </a:r>
                    </a:p>
                  </a:txBody>
                  <a:tcPr marL="4639" marR="4639" marT="46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u-verbs</a:t>
                      </a:r>
                    </a:p>
                  </a:txBody>
                  <a:tcPr marL="4639" marR="4639" marT="46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5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Conjugation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Rule/steps </a:t>
                      </a:r>
                    </a:p>
                  </a:txBody>
                  <a:tcPr marL="4639" marR="4639" marT="46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1.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Delete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the 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る</a:t>
                      </a:r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</a:p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Add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the forms/suffixes</a:t>
                      </a:r>
                    </a:p>
                  </a:txBody>
                  <a:tcPr marL="4639" marR="4639" marT="46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according to the forms/suffixes, </a:t>
                      </a:r>
                    </a:p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Shift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 last hiragana ( 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う、く、す、つ、ぬ、む、る、ぐ、ぶ </a:t>
                      </a:r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 </a:t>
                      </a:r>
                      <a:r>
                        <a:rPr lang="en-US" altLang="ja-JP" sz="2000" dirty="0"/>
                        <a:t>to </a:t>
                      </a:r>
                      <a:r>
                        <a:rPr lang="ja-JP" altLang="en-US" sz="2000" dirty="0"/>
                        <a:t>い </a:t>
                      </a:r>
                      <a:r>
                        <a:rPr lang="en-US" altLang="ja-JP" sz="2000" dirty="0"/>
                        <a:t>–column</a:t>
                      </a:r>
                      <a:endParaRPr lang="en-US" altLang="ja-JP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2. 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Add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the forms/suffixes.</a:t>
                      </a:r>
                    </a:p>
                  </a:txBody>
                  <a:tcPr marL="4639" marR="4639" marT="46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9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example</a:t>
                      </a:r>
                    </a:p>
                  </a:txBody>
                  <a:tcPr marL="4639" marR="4639" marT="46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食（た）べ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る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ー＞食（た）べ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ます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　</a:t>
                      </a:r>
                      <a:b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起（お）き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る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ー＞起（お）き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ます</a:t>
                      </a:r>
                      <a:b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寝（ね）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る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ー＞寝（ね）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ます</a:t>
                      </a:r>
                      <a:b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見（み）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る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ー＞見（み）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ます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39" marR="4639" marT="46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行（い）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く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ー＞行（い）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き</a:t>
                      </a:r>
                      <a:r>
                        <a:rPr lang="ja-JP" altLang="en-US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ます</a:t>
                      </a:r>
                      <a:endParaRPr lang="en-US" altLang="ja-JP" sz="2000" b="0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（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ます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form, the last kana has to be shifted to 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 </a:t>
                      </a:r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column ）</a:t>
                      </a:r>
                      <a:b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行（い）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く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ー＞行（い）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か</a:t>
                      </a:r>
                      <a:r>
                        <a:rPr lang="ja-JP" altLang="en-US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ない</a:t>
                      </a:r>
                      <a:endParaRPr lang="en-US" altLang="ja-JP" sz="2000" b="0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（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ない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form, the last kana has to be shifted to 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あ </a:t>
                      </a:r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column ）</a:t>
                      </a:r>
                    </a:p>
                  </a:txBody>
                  <a:tcPr marL="4639" marR="4639" marT="46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604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/>
          <a:lstStyle/>
          <a:p>
            <a:r>
              <a:rPr lang="ja-JP" altLang="en-US" dirty="0"/>
              <a:t>食（た）べ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/>
              <a:t>ー＞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食（た）べ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/>
              <a:t>ー＞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sz="2000" dirty="0">
                <a:solidFill>
                  <a:schemeClr val="tx1"/>
                </a:solidFill>
              </a:rPr>
              <a:t>ます </a:t>
            </a:r>
            <a:r>
              <a:rPr lang="en-US" altLang="ja-JP" sz="2000" dirty="0">
                <a:solidFill>
                  <a:schemeClr val="tx1"/>
                </a:solidFill>
              </a:rPr>
              <a:t>long form</a:t>
            </a:r>
          </a:p>
          <a:p>
            <a:pPr lvl="1"/>
            <a:r>
              <a:rPr lang="ja-JP" altLang="en-US" sz="2000" dirty="0">
                <a:solidFill>
                  <a:schemeClr val="tx1"/>
                </a:solidFill>
              </a:rPr>
              <a:t>ません </a:t>
            </a:r>
            <a:r>
              <a:rPr lang="en-US" altLang="ja-JP" sz="2000" dirty="0">
                <a:solidFill>
                  <a:schemeClr val="tx1"/>
                </a:solidFill>
              </a:rPr>
              <a:t>negative long form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寝（ね）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>
                <a:solidFill>
                  <a:schemeClr val="tx1"/>
                </a:solidFill>
              </a:rPr>
              <a:t>ー＞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寝（ね）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>
                <a:solidFill>
                  <a:schemeClr val="tx1"/>
                </a:solidFill>
              </a:rPr>
              <a:t>ー＞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b="1" dirty="0" err="1"/>
              <a:t>ru</a:t>
            </a:r>
            <a:r>
              <a:rPr lang="en-US" b="1" dirty="0"/>
              <a:t>-verbs practice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73015" y="212913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食（た）べ</a:t>
            </a:r>
            <a:r>
              <a:rPr lang="ja-JP" altLang="en-US" sz="2400" dirty="0">
                <a:solidFill>
                  <a:srgbClr val="FF0000"/>
                </a:solidFill>
              </a:rPr>
              <a:t>ます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657600" y="258633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食（た）べ</a:t>
            </a:r>
            <a:r>
              <a:rPr lang="ja-JP" altLang="en-US" sz="2400" dirty="0">
                <a:solidFill>
                  <a:srgbClr val="FF0000"/>
                </a:solidFill>
              </a:rPr>
              <a:t>ません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556337" y="418653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寝（ね）</a:t>
            </a:r>
            <a:r>
              <a:rPr lang="ja-JP" altLang="en-US" sz="2400" dirty="0">
                <a:solidFill>
                  <a:srgbClr val="FF0000"/>
                </a:solidFill>
              </a:rPr>
              <a:t>ます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556337" y="464373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寝（ね）</a:t>
            </a:r>
            <a:r>
              <a:rPr lang="ja-JP" altLang="en-US" sz="2400" dirty="0">
                <a:solidFill>
                  <a:srgbClr val="FF0000"/>
                </a:solidFill>
              </a:rPr>
              <a:t>ません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571565" y="5627132"/>
            <a:ext cx="481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Rule: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/>
              <a:t> the </a:t>
            </a:r>
            <a:r>
              <a:rPr lang="ja-JP" altLang="en-US" dirty="0"/>
              <a:t>る </a:t>
            </a:r>
            <a:r>
              <a:rPr lang="en-US" altLang="ja-JP" dirty="0"/>
              <a:t>,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add</a:t>
            </a:r>
            <a:r>
              <a:rPr lang="en-US" dirty="0"/>
              <a:t> the forms/suffixes.</a:t>
            </a:r>
          </a:p>
        </p:txBody>
      </p:sp>
    </p:spTree>
    <p:extLst>
      <p:ext uri="{BB962C8B-B14F-4D97-AF65-F5344CB8AC3E}">
        <p14:creationId xmlns:p14="http://schemas.microsoft.com/office/powerpoint/2010/main" val="31525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起（お）き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/>
              <a:t>ー＞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起（お）き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/>
              <a:t>ー＞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sz="2000" dirty="0">
                <a:solidFill>
                  <a:schemeClr val="tx1"/>
                </a:solidFill>
              </a:rPr>
              <a:t>ます </a:t>
            </a:r>
            <a:r>
              <a:rPr lang="en-US" altLang="ja-JP" sz="2000" dirty="0">
                <a:solidFill>
                  <a:schemeClr val="tx1"/>
                </a:solidFill>
              </a:rPr>
              <a:t>long form</a:t>
            </a:r>
          </a:p>
          <a:p>
            <a:pPr lvl="1"/>
            <a:r>
              <a:rPr lang="ja-JP" altLang="en-US" sz="2000" dirty="0">
                <a:solidFill>
                  <a:schemeClr val="tx1"/>
                </a:solidFill>
              </a:rPr>
              <a:t>ません </a:t>
            </a:r>
            <a:r>
              <a:rPr lang="en-US" altLang="ja-JP" sz="2000" dirty="0">
                <a:solidFill>
                  <a:schemeClr val="tx1"/>
                </a:solidFill>
              </a:rPr>
              <a:t>negative long form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見（み）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>
                <a:solidFill>
                  <a:schemeClr val="tx1"/>
                </a:solidFill>
              </a:rPr>
              <a:t>ー＞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見（み）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>
                <a:solidFill>
                  <a:schemeClr val="tx1"/>
                </a:solidFill>
              </a:rPr>
              <a:t>ー＞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b="1" dirty="0" err="1"/>
              <a:t>ru</a:t>
            </a:r>
            <a:r>
              <a:rPr lang="en-US" b="1" dirty="0"/>
              <a:t>-verbs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1565" y="5627132"/>
            <a:ext cx="481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Rule: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/>
              <a:t> the </a:t>
            </a:r>
            <a:r>
              <a:rPr lang="ja-JP" altLang="en-US" dirty="0"/>
              <a:t>る </a:t>
            </a:r>
            <a:r>
              <a:rPr lang="en-US" altLang="ja-JP" dirty="0"/>
              <a:t>,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add</a:t>
            </a:r>
            <a:r>
              <a:rPr lang="en-US" dirty="0"/>
              <a:t> the forms/suffixes.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3693089" y="213360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起（お）き</a:t>
            </a:r>
            <a:r>
              <a:rPr lang="ja-JP" altLang="en-US" sz="2400" dirty="0">
                <a:solidFill>
                  <a:srgbClr val="FF0000"/>
                </a:solidFill>
              </a:rPr>
              <a:t>ます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693089" y="259080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起（お）き</a:t>
            </a:r>
            <a:r>
              <a:rPr lang="ja-JP" altLang="en-US" sz="2400" dirty="0">
                <a:solidFill>
                  <a:srgbClr val="FF0000"/>
                </a:solidFill>
              </a:rPr>
              <a:t>ません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466243" y="419100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見（み）</a:t>
            </a:r>
            <a:r>
              <a:rPr lang="ja-JP" altLang="en-US" sz="2400" dirty="0">
                <a:solidFill>
                  <a:srgbClr val="FF0000"/>
                </a:solidFill>
              </a:rPr>
              <a:t>ます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581400" y="464820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見（み）</a:t>
            </a:r>
            <a:r>
              <a:rPr lang="ja-JP" altLang="en-US" sz="2400" dirty="0">
                <a:solidFill>
                  <a:srgbClr val="FF0000"/>
                </a:solidFill>
              </a:rPr>
              <a:t>ません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59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/>
          <a:lstStyle/>
          <a:p>
            <a:r>
              <a:rPr lang="ja-JP" altLang="en-US" dirty="0"/>
              <a:t>飲</a:t>
            </a:r>
            <a:r>
              <a:rPr lang="en-US" dirty="0"/>
              <a:t>(</a:t>
            </a:r>
            <a:r>
              <a:rPr lang="ja-JP" altLang="en-US" dirty="0"/>
              <a:t>の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む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r>
              <a:rPr lang="ja-JP" altLang="en-US" dirty="0"/>
              <a:t>飲</a:t>
            </a:r>
            <a:r>
              <a:rPr lang="en-US" dirty="0"/>
              <a:t>(</a:t>
            </a:r>
            <a:r>
              <a:rPr lang="ja-JP" altLang="en-US" dirty="0"/>
              <a:t>の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む</a:t>
            </a:r>
            <a:r>
              <a:rPr lang="ja-JP" altLang="en-US" dirty="0"/>
              <a:t>ー＞</a:t>
            </a:r>
            <a:r>
              <a:rPr lang="en-US" dirty="0"/>
              <a:t>	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読</a:t>
            </a:r>
            <a:r>
              <a:rPr lang="en-US" dirty="0"/>
              <a:t>(</a:t>
            </a:r>
            <a:r>
              <a:rPr lang="ja-JP" altLang="en-US" dirty="0"/>
              <a:t>よ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む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r>
              <a:rPr lang="ja-JP" altLang="en-US" dirty="0"/>
              <a:t>読</a:t>
            </a:r>
            <a:r>
              <a:rPr lang="en-US" dirty="0"/>
              <a:t>(</a:t>
            </a:r>
            <a:r>
              <a:rPr lang="ja-JP" altLang="en-US" dirty="0"/>
              <a:t>よ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む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endParaRPr lang="en-US" altLang="ja-JP" dirty="0"/>
          </a:p>
          <a:p>
            <a:r>
              <a:rPr lang="ja-JP" altLang="en-US" dirty="0"/>
              <a:t>話</a:t>
            </a:r>
            <a:r>
              <a:rPr lang="en-US" dirty="0"/>
              <a:t>(</a:t>
            </a:r>
            <a:r>
              <a:rPr lang="ja-JP" altLang="en-US" dirty="0"/>
              <a:t>はな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す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r>
              <a:rPr lang="ja-JP" altLang="en-US" dirty="0"/>
              <a:t>話</a:t>
            </a:r>
            <a:r>
              <a:rPr lang="en-US" dirty="0"/>
              <a:t>(</a:t>
            </a:r>
            <a:r>
              <a:rPr lang="ja-JP" altLang="en-US" dirty="0"/>
              <a:t>はな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す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b="1" dirty="0"/>
              <a:t>u-verbs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7400" y="59436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Rule: </a:t>
            </a:r>
            <a:r>
              <a:rPr lang="en-US" dirty="0">
                <a:solidFill>
                  <a:srgbClr val="FF0000"/>
                </a:solidFill>
              </a:rPr>
              <a:t>shift</a:t>
            </a:r>
            <a:r>
              <a:rPr lang="en-US" dirty="0"/>
              <a:t>, and then </a:t>
            </a:r>
            <a:r>
              <a:rPr lang="en-US" dirty="0">
                <a:solidFill>
                  <a:srgbClr val="FF0000"/>
                </a:solidFill>
              </a:rPr>
              <a:t>add</a:t>
            </a:r>
            <a:r>
              <a:rPr lang="en-US" dirty="0"/>
              <a:t> the forms/suffixes.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8800" y="6260068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 </a:t>
            </a:r>
            <a:r>
              <a:rPr lang="en-US" dirty="0"/>
              <a:t>For </a:t>
            </a:r>
            <a:r>
              <a:rPr lang="ja-JP" altLang="en-US" dirty="0"/>
              <a:t>ます </a:t>
            </a:r>
            <a:r>
              <a:rPr lang="en-US" dirty="0"/>
              <a:t>form, the last kana has to be shifted to </a:t>
            </a:r>
            <a:r>
              <a:rPr lang="ja-JP" altLang="en-US" dirty="0"/>
              <a:t>い </a:t>
            </a:r>
            <a:r>
              <a:rPr lang="en-US" altLang="ja-JP" dirty="0"/>
              <a:t>-</a:t>
            </a:r>
            <a:r>
              <a:rPr lang="en-US" dirty="0"/>
              <a:t>column ）</a:t>
            </a:r>
          </a:p>
        </p:txBody>
      </p:sp>
      <p:sp>
        <p:nvSpPr>
          <p:cNvPr id="6" name="Rectangle 5"/>
          <p:cNvSpPr/>
          <p:nvPr/>
        </p:nvSpPr>
        <p:spPr>
          <a:xfrm>
            <a:off x="3621043" y="2057400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飲</a:t>
            </a:r>
            <a:r>
              <a:rPr lang="en-US" sz="2400" dirty="0"/>
              <a:t>(</a:t>
            </a:r>
            <a:r>
              <a:rPr lang="ja-JP" altLang="en-US" sz="2400" dirty="0"/>
              <a:t>の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み</a:t>
            </a:r>
            <a:r>
              <a:rPr lang="ja-JP" altLang="en-US" sz="2400" dirty="0"/>
              <a:t>ます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00833" y="2590800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飲</a:t>
            </a:r>
            <a:r>
              <a:rPr lang="en-US" sz="2400" dirty="0"/>
              <a:t>(</a:t>
            </a:r>
            <a:r>
              <a:rPr lang="ja-JP" altLang="en-US" sz="2400" dirty="0"/>
              <a:t>の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み</a:t>
            </a:r>
            <a:r>
              <a:rPr lang="ja-JP" altLang="en-US" sz="2400" dirty="0"/>
              <a:t>ません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820833" y="3348335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読</a:t>
            </a:r>
            <a:r>
              <a:rPr lang="en-US" sz="2400" dirty="0"/>
              <a:t>(</a:t>
            </a:r>
            <a:r>
              <a:rPr lang="ja-JP" altLang="en-US" sz="2400" dirty="0"/>
              <a:t>よ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み</a:t>
            </a:r>
            <a:r>
              <a:rPr lang="ja-JP" altLang="en-US" sz="2400" dirty="0"/>
              <a:t>ます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846666" y="3957935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読</a:t>
            </a:r>
            <a:r>
              <a:rPr lang="en-US" sz="2400" dirty="0"/>
              <a:t>(</a:t>
            </a:r>
            <a:r>
              <a:rPr lang="ja-JP" altLang="en-US" sz="2400" dirty="0"/>
              <a:t>よ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み</a:t>
            </a:r>
            <a:r>
              <a:rPr lang="ja-JP" altLang="en-US" sz="2400" dirty="0"/>
              <a:t>ません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922866" y="4796135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話</a:t>
            </a:r>
            <a:r>
              <a:rPr lang="en-US" sz="2400" dirty="0"/>
              <a:t>(</a:t>
            </a:r>
            <a:r>
              <a:rPr lang="ja-JP" altLang="en-US" sz="2400" dirty="0"/>
              <a:t>はな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し</a:t>
            </a:r>
            <a:r>
              <a:rPr lang="ja-JP" altLang="en-US" sz="2400" dirty="0"/>
              <a:t>ます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949334" y="5334000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話</a:t>
            </a:r>
            <a:r>
              <a:rPr lang="en-US" sz="2400" dirty="0"/>
              <a:t>(</a:t>
            </a:r>
            <a:r>
              <a:rPr lang="ja-JP" altLang="en-US" sz="2400" dirty="0"/>
              <a:t>はな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し</a:t>
            </a:r>
            <a:r>
              <a:rPr lang="ja-JP" altLang="en-US" sz="2400" dirty="0"/>
              <a:t>ません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3B7900-BF33-47DB-83BC-EF79598E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772" y="262128"/>
            <a:ext cx="1999628" cy="2023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5DF853-F477-46A1-BB2F-7430B486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73" y="2557344"/>
            <a:ext cx="2154827" cy="22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/>
          <a:lstStyle/>
          <a:p>
            <a:r>
              <a:rPr lang="ja-JP" altLang="en-US" dirty="0"/>
              <a:t>聞</a:t>
            </a:r>
            <a:r>
              <a:rPr lang="en-US" dirty="0"/>
              <a:t>(</a:t>
            </a:r>
            <a:r>
              <a:rPr lang="ja-JP" altLang="en-US" dirty="0"/>
              <a:t>き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r>
              <a:rPr lang="ja-JP" altLang="en-US" dirty="0"/>
              <a:t>聞</a:t>
            </a:r>
            <a:r>
              <a:rPr lang="en-US" dirty="0"/>
              <a:t>(</a:t>
            </a:r>
            <a:r>
              <a:rPr lang="ja-JP" altLang="en-US" dirty="0"/>
              <a:t>き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ー＞</a:t>
            </a:r>
            <a:r>
              <a:rPr lang="en-US" dirty="0"/>
              <a:t>	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r>
              <a:rPr lang="ja-JP" altLang="en-US" dirty="0"/>
              <a:t>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endParaRPr lang="en-US" altLang="ja-JP" dirty="0"/>
          </a:p>
          <a:p>
            <a:r>
              <a:rPr lang="ja-JP" altLang="en-US" dirty="0"/>
              <a:t>帰</a:t>
            </a:r>
            <a:r>
              <a:rPr lang="en-US" dirty="0"/>
              <a:t>(</a:t>
            </a:r>
            <a:r>
              <a:rPr lang="ja-JP" altLang="en-US" dirty="0"/>
              <a:t>かえ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r>
              <a:rPr lang="ja-JP" altLang="en-US" dirty="0"/>
              <a:t>帰</a:t>
            </a:r>
            <a:r>
              <a:rPr lang="en-US" dirty="0"/>
              <a:t>(</a:t>
            </a:r>
            <a:r>
              <a:rPr lang="ja-JP" altLang="en-US" dirty="0"/>
              <a:t>かえ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る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b="1" dirty="0"/>
              <a:t>u-verbs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7400" y="59436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Rule: </a:t>
            </a:r>
            <a:r>
              <a:rPr lang="en-US" dirty="0">
                <a:solidFill>
                  <a:srgbClr val="FF0000"/>
                </a:solidFill>
              </a:rPr>
              <a:t>shift</a:t>
            </a:r>
            <a:r>
              <a:rPr lang="en-US" dirty="0"/>
              <a:t>, and then </a:t>
            </a:r>
            <a:r>
              <a:rPr lang="en-US" dirty="0">
                <a:solidFill>
                  <a:srgbClr val="FF0000"/>
                </a:solidFill>
              </a:rPr>
              <a:t>add</a:t>
            </a:r>
            <a:r>
              <a:rPr lang="en-US" dirty="0"/>
              <a:t> the forms/suffixes.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28800" y="6260068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 </a:t>
            </a:r>
            <a:r>
              <a:rPr lang="en-US" dirty="0"/>
              <a:t>For </a:t>
            </a:r>
            <a:r>
              <a:rPr lang="ja-JP" altLang="en-US" dirty="0"/>
              <a:t>ます </a:t>
            </a:r>
            <a:r>
              <a:rPr lang="en-US" dirty="0"/>
              <a:t>form, the last kana has to be shifted to </a:t>
            </a:r>
            <a:r>
              <a:rPr lang="ja-JP" altLang="en-US" dirty="0"/>
              <a:t>い </a:t>
            </a:r>
            <a:r>
              <a:rPr lang="en-US" altLang="ja-JP" dirty="0"/>
              <a:t>-</a:t>
            </a:r>
            <a:r>
              <a:rPr lang="en-US" dirty="0"/>
              <a:t>column ）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2133600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聞</a:t>
            </a:r>
            <a:r>
              <a:rPr lang="en-US" sz="2400" dirty="0"/>
              <a:t>(</a:t>
            </a:r>
            <a:r>
              <a:rPr lang="ja-JP" altLang="en-US" sz="2400" dirty="0"/>
              <a:t>き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き</a:t>
            </a:r>
            <a:r>
              <a:rPr lang="ja-JP" altLang="en-US" sz="2400" dirty="0"/>
              <a:t>ます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520440" y="2590800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聞</a:t>
            </a:r>
            <a:r>
              <a:rPr lang="en-US" sz="2400" dirty="0"/>
              <a:t>(</a:t>
            </a:r>
            <a:r>
              <a:rPr lang="ja-JP" altLang="en-US" sz="2400" dirty="0"/>
              <a:t>き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き</a:t>
            </a:r>
            <a:r>
              <a:rPr lang="ja-JP" altLang="en-US" sz="2400" dirty="0"/>
              <a:t>ません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820833" y="3348335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行</a:t>
            </a:r>
            <a:r>
              <a:rPr lang="en-US" sz="2400" dirty="0"/>
              <a:t>(</a:t>
            </a:r>
            <a:r>
              <a:rPr lang="ja-JP" altLang="en-US" sz="2400" dirty="0"/>
              <a:t>い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き</a:t>
            </a:r>
            <a:r>
              <a:rPr lang="ja-JP" altLang="en-US" sz="2400" dirty="0"/>
              <a:t>ます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820833" y="3881735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行</a:t>
            </a:r>
            <a:r>
              <a:rPr lang="en-US" sz="2400" dirty="0"/>
              <a:t>(</a:t>
            </a:r>
            <a:r>
              <a:rPr lang="ja-JP" altLang="en-US" sz="2400" dirty="0"/>
              <a:t>い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き</a:t>
            </a:r>
            <a:r>
              <a:rPr lang="ja-JP" altLang="en-US" sz="2400" dirty="0"/>
              <a:t>ません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738944" y="4724400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帰</a:t>
            </a:r>
            <a:r>
              <a:rPr lang="en-US" sz="2400" dirty="0"/>
              <a:t>(</a:t>
            </a:r>
            <a:r>
              <a:rPr lang="ja-JP" altLang="en-US" sz="2400" dirty="0"/>
              <a:t>かえ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り</a:t>
            </a:r>
            <a:r>
              <a:rPr lang="ja-JP" altLang="en-US" sz="2400" dirty="0"/>
              <a:t>ます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738944" y="5257800"/>
            <a:ext cx="2557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帰</a:t>
            </a:r>
            <a:r>
              <a:rPr lang="en-US" sz="2400" dirty="0"/>
              <a:t>(</a:t>
            </a:r>
            <a:r>
              <a:rPr lang="ja-JP" altLang="en-US" sz="2400" dirty="0"/>
              <a:t>かえ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り</a:t>
            </a:r>
            <a:r>
              <a:rPr lang="ja-JP" altLang="en-US" sz="2400" dirty="0"/>
              <a:t>ません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66120B-8BA8-404A-A938-19DA3412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867" y="1297632"/>
            <a:ext cx="236811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0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/>
          <a:lstStyle/>
          <a:p>
            <a:r>
              <a:rPr lang="ja-JP" altLang="en-US" dirty="0"/>
              <a:t>聞</a:t>
            </a:r>
            <a:r>
              <a:rPr lang="en-US" dirty="0"/>
              <a:t>(</a:t>
            </a:r>
            <a:r>
              <a:rPr lang="ja-JP" altLang="en-US" dirty="0"/>
              <a:t>き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ー＞</a:t>
            </a:r>
            <a:r>
              <a:rPr lang="en-US" dirty="0"/>
              <a:t>	</a:t>
            </a:r>
          </a:p>
          <a:p>
            <a:r>
              <a:rPr lang="ja-JP" altLang="en-US" dirty="0"/>
              <a:t>聞</a:t>
            </a:r>
            <a:r>
              <a:rPr lang="en-US" dirty="0"/>
              <a:t>(</a:t>
            </a:r>
            <a:r>
              <a:rPr lang="ja-JP" altLang="en-US" dirty="0"/>
              <a:t>き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ー＞</a:t>
            </a:r>
            <a:r>
              <a:rPr lang="en-US" dirty="0"/>
              <a:t>	</a:t>
            </a:r>
            <a:endParaRPr lang="en-US" altLang="ja-JP" dirty="0"/>
          </a:p>
          <a:p>
            <a:r>
              <a:rPr lang="ja-JP" altLang="en-US" dirty="0"/>
              <a:t>聞</a:t>
            </a:r>
            <a:r>
              <a:rPr lang="en-US" dirty="0"/>
              <a:t>(</a:t>
            </a:r>
            <a:r>
              <a:rPr lang="ja-JP" altLang="en-US" dirty="0"/>
              <a:t>き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ー＞</a:t>
            </a:r>
            <a:endParaRPr lang="en-US" dirty="0"/>
          </a:p>
          <a:p>
            <a:pPr lvl="1"/>
            <a:r>
              <a:rPr lang="ja-JP" altLang="en-US" dirty="0"/>
              <a:t>ません </a:t>
            </a:r>
            <a:r>
              <a:rPr lang="en-US" altLang="ja-JP" dirty="0"/>
              <a:t>negative long form</a:t>
            </a:r>
          </a:p>
          <a:p>
            <a:pPr lvl="1"/>
            <a:r>
              <a:rPr lang="ja-JP" altLang="en-US" sz="2000" dirty="0"/>
              <a:t>ない </a:t>
            </a:r>
            <a:r>
              <a:rPr lang="en-US" altLang="ja-JP" sz="2000" dirty="0"/>
              <a:t>negative short form</a:t>
            </a:r>
            <a:endParaRPr lang="en-US" dirty="0"/>
          </a:p>
          <a:p>
            <a:endParaRPr lang="en-US" altLang="ja-JP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b="1" dirty="0"/>
              <a:t>u-verbs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7400" y="51816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Rule: </a:t>
            </a:r>
            <a:r>
              <a:rPr lang="en-US" dirty="0">
                <a:solidFill>
                  <a:srgbClr val="FF0000"/>
                </a:solidFill>
              </a:rPr>
              <a:t>shift</a:t>
            </a:r>
            <a:r>
              <a:rPr lang="en-US" dirty="0"/>
              <a:t>, and then </a:t>
            </a:r>
            <a:r>
              <a:rPr lang="en-US" dirty="0">
                <a:solidFill>
                  <a:srgbClr val="FF0000"/>
                </a:solidFill>
              </a:rPr>
              <a:t>add</a:t>
            </a:r>
            <a:r>
              <a:rPr lang="en-US" dirty="0"/>
              <a:t> the forms/suffixes.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55626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（ </a:t>
            </a:r>
            <a:r>
              <a:rPr lang="en-US" dirty="0"/>
              <a:t>For </a:t>
            </a:r>
            <a:r>
              <a:rPr lang="ja-JP" altLang="en-US" dirty="0"/>
              <a:t>ます</a:t>
            </a:r>
            <a:r>
              <a:rPr lang="en-US" altLang="ja-JP" dirty="0"/>
              <a:t>/</a:t>
            </a:r>
            <a:r>
              <a:rPr lang="ja-JP" altLang="en-US" dirty="0"/>
              <a:t>ません </a:t>
            </a:r>
            <a:r>
              <a:rPr lang="en-US" dirty="0"/>
              <a:t>form, the last kana has to be shifted to </a:t>
            </a:r>
            <a:r>
              <a:rPr lang="ja-JP" altLang="en-US" dirty="0"/>
              <a:t>い </a:t>
            </a:r>
            <a:r>
              <a:rPr lang="en-US" altLang="ja-JP" dirty="0"/>
              <a:t>-</a:t>
            </a:r>
            <a:r>
              <a:rPr lang="en-US" dirty="0"/>
              <a:t>column ）</a:t>
            </a:r>
          </a:p>
          <a:p>
            <a:r>
              <a:rPr lang="ja-JP" altLang="en-US" dirty="0"/>
              <a:t>（ </a:t>
            </a:r>
            <a:r>
              <a:rPr lang="en-US" dirty="0"/>
              <a:t>For </a:t>
            </a:r>
            <a:r>
              <a:rPr lang="ja-JP" altLang="en-US" dirty="0"/>
              <a:t>ない </a:t>
            </a:r>
            <a:r>
              <a:rPr lang="en-US" dirty="0"/>
              <a:t>form, the last kana has to be shifted to </a:t>
            </a:r>
            <a:r>
              <a:rPr lang="ja-JP" altLang="en-US" dirty="0"/>
              <a:t>あ </a:t>
            </a:r>
            <a:r>
              <a:rPr lang="en-US" altLang="ja-JP" dirty="0"/>
              <a:t>-</a:t>
            </a:r>
            <a:r>
              <a:rPr lang="en-US" dirty="0"/>
              <a:t>column ）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2133600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聞</a:t>
            </a:r>
            <a:r>
              <a:rPr lang="en-US" sz="2400" dirty="0"/>
              <a:t>(</a:t>
            </a:r>
            <a:r>
              <a:rPr lang="ja-JP" altLang="en-US" sz="2400" dirty="0"/>
              <a:t>き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き</a:t>
            </a:r>
            <a:r>
              <a:rPr lang="ja-JP" altLang="en-US" sz="2400" dirty="0"/>
              <a:t>ます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520440" y="2590800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聞</a:t>
            </a:r>
            <a:r>
              <a:rPr lang="en-US" sz="2400" dirty="0"/>
              <a:t>(</a:t>
            </a:r>
            <a:r>
              <a:rPr lang="ja-JP" altLang="en-US" sz="2400" dirty="0"/>
              <a:t>き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き</a:t>
            </a:r>
            <a:r>
              <a:rPr lang="ja-JP" altLang="en-US" sz="2400" dirty="0"/>
              <a:t>ません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3529584" y="3043535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聞</a:t>
            </a:r>
            <a:r>
              <a:rPr lang="en-US" sz="2400" dirty="0"/>
              <a:t>(</a:t>
            </a:r>
            <a:r>
              <a:rPr lang="ja-JP" altLang="en-US" sz="2400" dirty="0"/>
              <a:t>き</a:t>
            </a:r>
            <a:r>
              <a:rPr lang="en-US" sz="2400" dirty="0"/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か</a:t>
            </a:r>
            <a:r>
              <a:rPr lang="ja-JP" altLang="en-US" sz="2400" dirty="0"/>
              <a:t>ない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634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/>
          <a:lstStyle/>
          <a:p>
            <a:r>
              <a:rPr lang="ja-JP" altLang="en-US" dirty="0"/>
              <a:t>するー＞</a:t>
            </a:r>
            <a:r>
              <a:rPr lang="ja-JP" altLang="en-US" dirty="0">
                <a:solidFill>
                  <a:srgbClr val="FF0000"/>
                </a:solidFill>
              </a:rPr>
              <a:t>します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するー＞</a:t>
            </a:r>
            <a:r>
              <a:rPr lang="ja-JP" altLang="en-US" dirty="0">
                <a:solidFill>
                  <a:srgbClr val="FF0000"/>
                </a:solidFill>
              </a:rPr>
              <a:t>しません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するー＞</a:t>
            </a:r>
            <a:r>
              <a:rPr lang="ja-JP" altLang="en-US" dirty="0">
                <a:solidFill>
                  <a:srgbClr val="FF0000"/>
                </a:solidFill>
              </a:rPr>
              <a:t>しない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来（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）るー＞来（</a:t>
            </a:r>
            <a:r>
              <a:rPr lang="ja-JP" altLang="en-US" dirty="0">
                <a:solidFill>
                  <a:srgbClr val="FF0000"/>
                </a:solidFill>
              </a:rPr>
              <a:t>き</a:t>
            </a:r>
            <a:r>
              <a:rPr lang="ja-JP" altLang="en-US" dirty="0"/>
              <a:t>）ます</a:t>
            </a:r>
            <a:endParaRPr lang="en-US" altLang="ja-JP" dirty="0"/>
          </a:p>
          <a:p>
            <a:r>
              <a:rPr lang="ja-JP" altLang="en-US" dirty="0"/>
              <a:t>来（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）るー＞来（</a:t>
            </a:r>
            <a:r>
              <a:rPr lang="ja-JP" altLang="en-US" dirty="0">
                <a:solidFill>
                  <a:srgbClr val="FF0000"/>
                </a:solidFill>
              </a:rPr>
              <a:t>き</a:t>
            </a:r>
            <a:r>
              <a:rPr lang="ja-JP" altLang="en-US" dirty="0"/>
              <a:t>）ません</a:t>
            </a:r>
            <a:endParaRPr lang="en-US" altLang="ja-JP" dirty="0"/>
          </a:p>
          <a:p>
            <a:r>
              <a:rPr lang="ja-JP" altLang="en-US" dirty="0"/>
              <a:t>来（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）るー＞来（</a:t>
            </a:r>
            <a:r>
              <a:rPr lang="ja-JP" altLang="en-US" dirty="0">
                <a:solidFill>
                  <a:srgbClr val="FF0000"/>
                </a:solidFill>
              </a:rPr>
              <a:t>こ</a:t>
            </a:r>
            <a:r>
              <a:rPr lang="ja-JP" altLang="en-US" dirty="0"/>
              <a:t>）ない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sz="4000" dirty="0"/>
              <a:t>irregular verbs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5E868-BB0A-45F3-A39F-9A2458C1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355" y="990600"/>
            <a:ext cx="2671645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4868D-EEF1-41E3-AE09-5120AF34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4129881"/>
            <a:ext cx="260586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35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ru</a:t>
            </a:r>
            <a:r>
              <a:rPr lang="en-US" b="1" dirty="0"/>
              <a:t>-verbs</a:t>
            </a:r>
            <a:r>
              <a:rPr lang="en-US" dirty="0"/>
              <a:t> </a:t>
            </a:r>
          </a:p>
          <a:p>
            <a:r>
              <a:rPr lang="en-US" b="1" dirty="0"/>
              <a:t>u-verbs</a:t>
            </a:r>
            <a:endParaRPr lang="en-US" dirty="0"/>
          </a:p>
          <a:p>
            <a:r>
              <a:rPr lang="en-US" b="1" dirty="0"/>
              <a:t>Irregular verbs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 Verb Conjugation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736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7823201" cy="4449763"/>
          </a:xfrm>
        </p:spPr>
        <p:txBody>
          <a:bodyPr>
            <a:normAutofit/>
          </a:bodyPr>
          <a:lstStyle/>
          <a:p>
            <a:r>
              <a:rPr lang="ja-JP" altLang="en-US" dirty="0"/>
              <a:t>する </a:t>
            </a:r>
            <a:r>
              <a:rPr lang="en-US" altLang="ja-JP" dirty="0"/>
              <a:t>and </a:t>
            </a:r>
            <a:r>
              <a:rPr lang="ja-JP" altLang="en-US" dirty="0"/>
              <a:t>来（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）る </a:t>
            </a:r>
            <a:r>
              <a:rPr lang="en-US" altLang="ja-JP" dirty="0"/>
              <a:t>are used to form </a:t>
            </a:r>
            <a:r>
              <a:rPr lang="en-US" altLang="ja-JP" dirty="0">
                <a:solidFill>
                  <a:srgbClr val="FF0000"/>
                </a:solidFill>
              </a:rPr>
              <a:t>compound verbs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勉強（べんきょう）するー＞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勉強（べんきょう）するー＞</a:t>
            </a:r>
            <a:endParaRPr lang="en-US" altLang="ja-JP" dirty="0"/>
          </a:p>
          <a:p>
            <a:endParaRPr lang="en-US" altLang="ja-JP" dirty="0"/>
          </a:p>
          <a:p>
            <a:r>
              <a:rPr lang="en-US" dirty="0"/>
              <a:t>The conjugation of the </a:t>
            </a:r>
            <a:r>
              <a:rPr lang="en-US" altLang="ja-JP" dirty="0">
                <a:solidFill>
                  <a:srgbClr val="FF0000"/>
                </a:solidFill>
              </a:rPr>
              <a:t>compound verbs follows the conjugation of </a:t>
            </a:r>
            <a:r>
              <a:rPr lang="ja-JP" altLang="en-US" dirty="0"/>
              <a:t>する </a:t>
            </a:r>
            <a:r>
              <a:rPr lang="en-US" altLang="ja-JP" dirty="0"/>
              <a:t>and </a:t>
            </a:r>
            <a:r>
              <a:rPr lang="ja-JP" altLang="en-US" dirty="0"/>
              <a:t>来（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）る </a:t>
            </a:r>
            <a:r>
              <a:rPr lang="en-US" altLang="ja-JP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sz="4000" dirty="0"/>
              <a:t>irregular verbs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00600" y="251460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勉強（べんきょう）</a:t>
            </a:r>
            <a:r>
              <a:rPr lang="ja-JP" altLang="en-US" sz="2400" dirty="0">
                <a:solidFill>
                  <a:srgbClr val="FF0000"/>
                </a:solidFill>
              </a:rPr>
              <a:t>します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818888" y="3041688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/>
              <a:t>勉強（べんきょう）</a:t>
            </a:r>
            <a:r>
              <a:rPr lang="ja-JP" altLang="en-US" sz="2400" dirty="0">
                <a:solidFill>
                  <a:srgbClr val="FF0000"/>
                </a:solidFill>
              </a:rPr>
              <a:t>しません</a:t>
            </a:r>
            <a:endParaRPr lang="en-US" altLang="ja-JP" sz="24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E60C2-1940-4187-ABFF-EA9FF6B4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903" y="4267200"/>
            <a:ext cx="334609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9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/>
          <a:lstStyle/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はよくテレビを見</a:t>
            </a:r>
            <a:r>
              <a:rPr lang="en-US" dirty="0"/>
              <a:t>(</a:t>
            </a:r>
            <a:r>
              <a:rPr lang="ja-JP" altLang="en-US" dirty="0"/>
              <a:t>み</a:t>
            </a:r>
            <a:r>
              <a:rPr lang="en-US" dirty="0"/>
              <a:t>)</a:t>
            </a:r>
            <a:r>
              <a:rPr lang="ja-JP" altLang="en-US" dirty="0"/>
              <a:t>ます。 </a:t>
            </a:r>
            <a:r>
              <a:rPr lang="en-US" dirty="0"/>
              <a:t>I </a:t>
            </a:r>
            <a:r>
              <a:rPr lang="en-US" dirty="0">
                <a:solidFill>
                  <a:srgbClr val="FF0000"/>
                </a:solidFill>
              </a:rPr>
              <a:t>often</a:t>
            </a:r>
            <a:r>
              <a:rPr lang="en-US" dirty="0"/>
              <a:t> watch TV.</a:t>
            </a:r>
          </a:p>
          <a:p>
            <a:r>
              <a:rPr lang="ja-JP" altLang="en-US" dirty="0"/>
              <a:t>メアリーさんは時々</a:t>
            </a:r>
            <a:r>
              <a:rPr lang="en-US" dirty="0"/>
              <a:t>(</a:t>
            </a:r>
            <a:r>
              <a:rPr lang="ja-JP" altLang="en-US" dirty="0"/>
              <a:t>ときどき</a:t>
            </a:r>
            <a:r>
              <a:rPr lang="en-US" dirty="0"/>
              <a:t>)</a:t>
            </a:r>
            <a:r>
              <a:rPr lang="ja-JP" altLang="en-US" dirty="0"/>
              <a:t>朝</a:t>
            </a:r>
            <a:r>
              <a:rPr lang="en-US" dirty="0"/>
              <a:t>(</a:t>
            </a:r>
            <a:r>
              <a:rPr lang="ja-JP" altLang="en-US" dirty="0"/>
              <a:t>あさ</a:t>
            </a:r>
            <a:r>
              <a:rPr lang="en-US" dirty="0"/>
              <a:t>)</a:t>
            </a:r>
            <a:r>
              <a:rPr lang="ja-JP" altLang="en-US" dirty="0"/>
              <a:t>ご飯</a:t>
            </a:r>
            <a:r>
              <a:rPr lang="en-US" dirty="0"/>
              <a:t>(</a:t>
            </a:r>
            <a:r>
              <a:rPr lang="ja-JP" altLang="en-US" dirty="0"/>
              <a:t>はん</a:t>
            </a:r>
            <a:r>
              <a:rPr lang="en-US" dirty="0"/>
              <a:t>)</a:t>
            </a:r>
            <a:r>
              <a:rPr lang="ja-JP" altLang="en-US" dirty="0"/>
              <a:t>を食</a:t>
            </a:r>
            <a:r>
              <a:rPr lang="en-US" dirty="0"/>
              <a:t>(</a:t>
            </a:r>
            <a:r>
              <a:rPr lang="ja-JP" altLang="en-US" dirty="0"/>
              <a:t>た</a:t>
            </a:r>
            <a:r>
              <a:rPr lang="en-US" dirty="0"/>
              <a:t>)</a:t>
            </a:r>
            <a:r>
              <a:rPr lang="ja-JP" altLang="en-US" dirty="0"/>
              <a:t>べません。 </a:t>
            </a:r>
            <a:r>
              <a:rPr lang="en-US" dirty="0"/>
              <a:t>Mary </a:t>
            </a:r>
            <a:r>
              <a:rPr lang="en-US" dirty="0">
                <a:solidFill>
                  <a:srgbClr val="FF0000"/>
                </a:solidFill>
              </a:rPr>
              <a:t>sometimes</a:t>
            </a:r>
            <a:r>
              <a:rPr lang="en-US" dirty="0"/>
              <a:t> doesn't eat breakfast.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Habitual actions</a:t>
            </a:r>
            <a:r>
              <a:rPr lang="en-US" dirty="0"/>
              <a:t>: a person habitually or regularly engages in these activities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 Verb types and the "present tense"</a:t>
            </a:r>
          </a:p>
        </p:txBody>
      </p:sp>
    </p:spTree>
    <p:extLst>
      <p:ext uri="{BB962C8B-B14F-4D97-AF65-F5344CB8AC3E}">
        <p14:creationId xmlns:p14="http://schemas.microsoft.com/office/powerpoint/2010/main" val="10580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/>
          <a:lstStyle/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は明日</a:t>
            </a:r>
            <a:r>
              <a:rPr lang="en-US" dirty="0"/>
              <a:t>(</a:t>
            </a:r>
            <a:r>
              <a:rPr lang="ja-JP" altLang="en-US" dirty="0"/>
              <a:t>あした</a:t>
            </a:r>
            <a:r>
              <a:rPr lang="en-US" dirty="0"/>
              <a:t>)</a:t>
            </a:r>
            <a:r>
              <a:rPr lang="ja-JP" altLang="en-US" dirty="0"/>
              <a:t>京都</a:t>
            </a:r>
            <a:r>
              <a:rPr lang="en-US" dirty="0"/>
              <a:t>(</a:t>
            </a:r>
            <a:r>
              <a:rPr lang="ja-JP" altLang="en-US" dirty="0"/>
              <a:t>きょうと</a:t>
            </a:r>
            <a:r>
              <a:rPr lang="en-US" dirty="0"/>
              <a:t>)</a:t>
            </a:r>
            <a:r>
              <a:rPr lang="ja-JP" altLang="en-US" dirty="0"/>
              <a:t>に行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きます。 </a:t>
            </a:r>
            <a:r>
              <a:rPr lang="en-US" dirty="0"/>
              <a:t>I will go to Kyoto </a:t>
            </a:r>
            <a:r>
              <a:rPr lang="en-US" dirty="0">
                <a:solidFill>
                  <a:srgbClr val="FF0000"/>
                </a:solidFill>
              </a:rPr>
              <a:t>tomorrow</a:t>
            </a:r>
            <a:r>
              <a:rPr lang="en-US" dirty="0"/>
              <a:t>.</a:t>
            </a:r>
          </a:p>
          <a:p>
            <a:r>
              <a:rPr lang="ja-JP" altLang="en-US" dirty="0"/>
              <a:t>スーさんは今日</a:t>
            </a:r>
            <a:r>
              <a:rPr lang="en-US" dirty="0"/>
              <a:t>(</a:t>
            </a:r>
            <a:r>
              <a:rPr lang="ja-JP" altLang="en-US" dirty="0"/>
              <a:t>きょう）家（いえ</a:t>
            </a:r>
            <a:r>
              <a:rPr lang="en-US" dirty="0"/>
              <a:t>)</a:t>
            </a:r>
            <a:r>
              <a:rPr lang="ja-JP" altLang="en-US" dirty="0"/>
              <a:t>に帰</a:t>
            </a:r>
            <a:r>
              <a:rPr lang="en-US" dirty="0"/>
              <a:t>(</a:t>
            </a:r>
            <a:r>
              <a:rPr lang="ja-JP" altLang="en-US" dirty="0"/>
              <a:t>かえ</a:t>
            </a:r>
            <a:r>
              <a:rPr lang="en-US" dirty="0"/>
              <a:t>)</a:t>
            </a:r>
            <a:r>
              <a:rPr lang="ja-JP" altLang="en-US" dirty="0"/>
              <a:t>りません。 </a:t>
            </a:r>
            <a:r>
              <a:rPr lang="en-US" dirty="0"/>
              <a:t>Sue will not return home </a:t>
            </a:r>
            <a:r>
              <a:rPr lang="en-US" dirty="0">
                <a:solidFill>
                  <a:srgbClr val="FF0000"/>
                </a:solidFill>
              </a:rPr>
              <a:t>today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Future actions</a:t>
            </a:r>
            <a:r>
              <a:rPr lang="en-US" dirty="0"/>
              <a:t>: a person will , or is planning to, perform these activities in the 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 Verb types and the "present tense"</a:t>
            </a:r>
          </a:p>
        </p:txBody>
      </p:sp>
    </p:spTree>
    <p:extLst>
      <p:ext uri="{BB962C8B-B14F-4D97-AF65-F5344CB8AC3E}">
        <p14:creationId xmlns:p14="http://schemas.microsoft.com/office/powerpoint/2010/main" val="366692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38400"/>
            <a:ext cx="7408333" cy="3687763"/>
          </a:xfrm>
        </p:spPr>
        <p:txBody>
          <a:bodyPr>
            <a:normAutofit/>
          </a:bodyPr>
          <a:lstStyle/>
          <a:p>
            <a:r>
              <a:rPr lang="en-US" dirty="0"/>
              <a:t>Noun + particle.</a:t>
            </a:r>
          </a:p>
          <a:p>
            <a:r>
              <a:rPr lang="en-US" dirty="0"/>
              <a:t>Japanese Sentence: </a:t>
            </a:r>
          </a:p>
          <a:p>
            <a:pPr lvl="1"/>
            <a:r>
              <a:rPr lang="en-US" dirty="0"/>
              <a:t>Noun + particle sequences +verbs/adjectives + sentence final particles.</a:t>
            </a:r>
          </a:p>
          <a:p>
            <a:pPr lvl="1"/>
            <a:r>
              <a:rPr lang="en-US" u="sng" dirty="0" err="1">
                <a:solidFill>
                  <a:srgbClr val="FF0000"/>
                </a:solidFill>
              </a:rPr>
              <a:t>Noun+Particle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dirty="0"/>
              <a:t>+ </a:t>
            </a:r>
            <a:r>
              <a:rPr lang="en-US" u="sng" dirty="0" err="1">
                <a:solidFill>
                  <a:srgbClr val="FF0000"/>
                </a:solidFill>
              </a:rPr>
              <a:t>Noun+Particle</a:t>
            </a:r>
            <a:r>
              <a:rPr lang="en-US" dirty="0"/>
              <a:t>+…+ verbs/adjectives.</a:t>
            </a:r>
          </a:p>
          <a:p>
            <a:endParaRPr lang="en-US" dirty="0"/>
          </a:p>
          <a:p>
            <a:r>
              <a:rPr lang="en-US" dirty="0"/>
              <a:t>The particles indicates </a:t>
            </a:r>
            <a:r>
              <a:rPr lang="en-US" dirty="0">
                <a:solidFill>
                  <a:srgbClr val="FF0000"/>
                </a:solidFill>
              </a:rPr>
              <a:t>the relations</a:t>
            </a:r>
            <a:r>
              <a:rPr lang="en-US" dirty="0"/>
              <a:t> that the noun bears to the verbs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3400" y="1981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*in spoken language, particles are often dropped.</a:t>
            </a:r>
          </a:p>
        </p:txBody>
      </p:sp>
    </p:spTree>
    <p:extLst>
      <p:ext uri="{BB962C8B-B14F-4D97-AF65-F5344CB8AC3E}">
        <p14:creationId xmlns:p14="http://schemas.microsoft.com/office/powerpoint/2010/main" val="2839944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62200"/>
            <a:ext cx="7408333" cy="3763963"/>
          </a:xfrm>
        </p:spPr>
        <p:txBody>
          <a:bodyPr/>
          <a:lstStyle/>
          <a:p>
            <a:r>
              <a:rPr lang="ja-JP" altLang="en-US" dirty="0"/>
              <a:t>コーヒー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飲</a:t>
            </a:r>
            <a:r>
              <a:rPr lang="en-US" dirty="0"/>
              <a:t>(</a:t>
            </a:r>
            <a:r>
              <a:rPr lang="ja-JP" altLang="en-US" dirty="0"/>
              <a:t>の</a:t>
            </a:r>
            <a:r>
              <a:rPr lang="en-US" dirty="0"/>
              <a:t>)</a:t>
            </a:r>
            <a:r>
              <a:rPr lang="ja-JP" altLang="en-US" dirty="0"/>
              <a:t>みます。 </a:t>
            </a:r>
            <a:r>
              <a:rPr lang="en-US" dirty="0"/>
              <a:t>I drink coffee.</a:t>
            </a:r>
          </a:p>
          <a:p>
            <a:r>
              <a:rPr lang="ja-JP" altLang="en-US" dirty="0"/>
              <a:t>音楽</a:t>
            </a:r>
            <a:r>
              <a:rPr lang="en-US" dirty="0"/>
              <a:t>(</a:t>
            </a:r>
            <a:r>
              <a:rPr lang="ja-JP" altLang="en-US" dirty="0"/>
              <a:t>おんがく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聞</a:t>
            </a:r>
            <a:r>
              <a:rPr lang="en-US" dirty="0"/>
              <a:t>(</a:t>
            </a:r>
            <a:r>
              <a:rPr lang="ja-JP" altLang="en-US" dirty="0"/>
              <a:t>き</a:t>
            </a:r>
            <a:r>
              <a:rPr lang="en-US" dirty="0"/>
              <a:t>)</a:t>
            </a:r>
            <a:r>
              <a:rPr lang="ja-JP" altLang="en-US" dirty="0"/>
              <a:t>きます</a:t>
            </a:r>
            <a:r>
              <a:rPr lang="zh-CN" altLang="en-US" dirty="0"/>
              <a:t>。</a:t>
            </a:r>
            <a:r>
              <a:rPr lang="en-US" dirty="0"/>
              <a:t> I listen to music.</a:t>
            </a:r>
          </a:p>
          <a:p>
            <a:r>
              <a:rPr lang="ja-JP" altLang="en-US" dirty="0"/>
              <a:t>テレビ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見</a:t>
            </a:r>
            <a:r>
              <a:rPr lang="en-US" dirty="0"/>
              <a:t>(</a:t>
            </a:r>
            <a:r>
              <a:rPr lang="ja-JP" altLang="en-US" dirty="0"/>
              <a:t>み</a:t>
            </a:r>
            <a:r>
              <a:rPr lang="en-US" dirty="0"/>
              <a:t>)</a:t>
            </a:r>
            <a:r>
              <a:rPr lang="ja-JP" altLang="en-US" dirty="0"/>
              <a:t>ます</a:t>
            </a:r>
            <a:r>
              <a:rPr lang="zh-CN" altLang="en-US" dirty="0"/>
              <a:t>。</a:t>
            </a:r>
            <a:r>
              <a:rPr lang="en-US" dirty="0"/>
              <a:t> I watch TV.</a:t>
            </a:r>
          </a:p>
          <a:p>
            <a:endParaRPr lang="en-US" dirty="0"/>
          </a:p>
          <a:p>
            <a:r>
              <a:rPr lang="ja-JP" altLang="en-US" b="1" dirty="0">
                <a:solidFill>
                  <a:srgbClr val="FF0000"/>
                </a:solidFill>
              </a:rPr>
              <a:t>を</a:t>
            </a:r>
            <a:r>
              <a:rPr lang="ja-JP" altLang="en-US" b="1" dirty="0"/>
              <a:t> </a:t>
            </a:r>
            <a:r>
              <a:rPr lang="ja-JP" altLang="en-US" dirty="0"/>
              <a:t> </a:t>
            </a:r>
            <a:r>
              <a:rPr lang="en-US" dirty="0"/>
              <a:t>indicates "</a:t>
            </a:r>
            <a:r>
              <a:rPr lang="en-US" dirty="0">
                <a:solidFill>
                  <a:srgbClr val="FF0000"/>
                </a:solidFill>
              </a:rPr>
              <a:t>direct object</a:t>
            </a:r>
            <a:r>
              <a:rPr lang="en-US" dirty="0"/>
              <a:t>," the kind of things that are directly involved in, or affected by, the event. </a:t>
            </a:r>
          </a:p>
          <a:p>
            <a:r>
              <a:rPr lang="en-US" dirty="0"/>
              <a:t>Note that</a:t>
            </a:r>
            <a:r>
              <a:rPr lang="ja-JP" altLang="en-US" b="1" dirty="0">
                <a:solidFill>
                  <a:srgbClr val="FF0000"/>
                </a:solidFill>
              </a:rPr>
              <a:t>を </a:t>
            </a:r>
            <a:r>
              <a:rPr lang="en-US" dirty="0"/>
              <a:t>is pronounced "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/>
              <a:t>."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8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62200"/>
            <a:ext cx="7408333" cy="3763963"/>
          </a:xfrm>
        </p:spPr>
        <p:txBody>
          <a:bodyPr/>
          <a:lstStyle/>
          <a:p>
            <a:r>
              <a:rPr lang="ja-JP" altLang="en-US" dirty="0"/>
              <a:t>図書館</a:t>
            </a:r>
            <a:r>
              <a:rPr lang="en-US" dirty="0"/>
              <a:t>(</a:t>
            </a:r>
            <a:r>
              <a:rPr lang="ja-JP" altLang="en-US" dirty="0"/>
              <a:t>としょかん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本</a:t>
            </a:r>
            <a:r>
              <a:rPr lang="en-US" dirty="0"/>
              <a:t>(</a:t>
            </a:r>
            <a:r>
              <a:rPr lang="ja-JP" altLang="en-US" dirty="0"/>
              <a:t>ほん</a:t>
            </a:r>
            <a:r>
              <a:rPr lang="en-US" dirty="0"/>
              <a:t>)</a:t>
            </a:r>
            <a:r>
              <a:rPr lang="ja-JP" altLang="en-US" dirty="0"/>
              <a:t>を読</a:t>
            </a:r>
            <a:r>
              <a:rPr lang="en-US" dirty="0"/>
              <a:t>(</a:t>
            </a:r>
            <a:r>
              <a:rPr lang="ja-JP" altLang="en-US" dirty="0"/>
              <a:t>よ</a:t>
            </a:r>
            <a:r>
              <a:rPr lang="en-US" dirty="0"/>
              <a:t>)</a:t>
            </a:r>
            <a:r>
              <a:rPr lang="ja-JP" altLang="en-US" dirty="0"/>
              <a:t>みます。</a:t>
            </a:r>
            <a:r>
              <a:rPr lang="en-US" dirty="0"/>
              <a:t> I will read books in the library.</a:t>
            </a:r>
          </a:p>
          <a:p>
            <a:r>
              <a:rPr lang="ja-JP" altLang="en-US" dirty="0"/>
              <a:t>家</a:t>
            </a:r>
            <a:r>
              <a:rPr lang="en-US" dirty="0"/>
              <a:t>(</a:t>
            </a:r>
            <a:r>
              <a:rPr lang="ja-JP" altLang="en-US" dirty="0"/>
              <a:t>いえ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テレビを見</a:t>
            </a:r>
            <a:r>
              <a:rPr lang="en-US" dirty="0"/>
              <a:t>(</a:t>
            </a:r>
            <a:r>
              <a:rPr lang="ja-JP" altLang="en-US" dirty="0"/>
              <a:t>み</a:t>
            </a:r>
            <a:r>
              <a:rPr lang="en-US" dirty="0"/>
              <a:t>)</a:t>
            </a:r>
            <a:r>
              <a:rPr lang="ja-JP" altLang="en-US" dirty="0"/>
              <a:t>ます。</a:t>
            </a:r>
            <a:r>
              <a:rPr lang="en-US" dirty="0"/>
              <a:t> I will watch TV at home.</a:t>
            </a:r>
          </a:p>
          <a:p>
            <a:endParaRPr lang="en-US" dirty="0"/>
          </a:p>
          <a:p>
            <a:r>
              <a:rPr lang="ja-JP" altLang="en-US" b="1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 </a:t>
            </a:r>
            <a:r>
              <a:rPr lang="en-US" dirty="0"/>
              <a:t>indicates </a:t>
            </a:r>
            <a:r>
              <a:rPr lang="en-US" dirty="0">
                <a:solidFill>
                  <a:srgbClr val="FF0000"/>
                </a:solidFill>
              </a:rPr>
              <a:t>where</a:t>
            </a:r>
            <a:r>
              <a:rPr lang="en-US" dirty="0"/>
              <a:t> the event described by the verb takes place.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2362200"/>
            <a:ext cx="7594600" cy="3763963"/>
          </a:xfrm>
        </p:spPr>
        <p:txBody>
          <a:bodyPr/>
          <a:lstStyle/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は今日</a:t>
            </a:r>
            <a:r>
              <a:rPr lang="en-US" dirty="0"/>
              <a:t>(</a:t>
            </a:r>
            <a:r>
              <a:rPr lang="ja-JP" altLang="en-US" dirty="0"/>
              <a:t>きょう</a:t>
            </a:r>
            <a:r>
              <a:rPr lang="en-US" altLang="ja-JP" dirty="0"/>
              <a:t>)</a:t>
            </a:r>
            <a:r>
              <a:rPr lang="ja-JP" altLang="en-US" dirty="0"/>
              <a:t>学校</a:t>
            </a:r>
            <a:r>
              <a:rPr lang="en-US" dirty="0"/>
              <a:t>(</a:t>
            </a:r>
            <a:r>
              <a:rPr lang="ja-JP" altLang="en-US" dirty="0"/>
              <a:t>がっこう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</a:t>
            </a:r>
            <a:r>
              <a:rPr lang="zh-CN" altLang="en-US" dirty="0"/>
              <a:t>ません。 </a:t>
            </a:r>
            <a:r>
              <a:rPr lang="en-US" dirty="0"/>
              <a:t>I will not go to school today. </a:t>
            </a:r>
          </a:p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はうち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帰</a:t>
            </a:r>
            <a:r>
              <a:rPr lang="en-US" dirty="0"/>
              <a:t>(</a:t>
            </a:r>
            <a:r>
              <a:rPr lang="ja-JP" altLang="en-US" dirty="0"/>
              <a:t>かえ</a:t>
            </a:r>
            <a:r>
              <a:rPr lang="en-US" dirty="0"/>
              <a:t>)</a:t>
            </a:r>
            <a:r>
              <a:rPr lang="ja-JP" altLang="en-US" dirty="0"/>
              <a:t>ります</a:t>
            </a:r>
            <a:r>
              <a:rPr lang="zh-CN" altLang="en-US" dirty="0"/>
              <a:t>。</a:t>
            </a:r>
            <a:r>
              <a:rPr lang="en-US" dirty="0"/>
              <a:t> I will return home. 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en-US" dirty="0"/>
              <a:t>(1)</a:t>
            </a:r>
            <a:r>
              <a:rPr lang="en-US" dirty="0">
                <a:solidFill>
                  <a:srgbClr val="FF0000"/>
                </a:solidFill>
              </a:rPr>
              <a:t>goal of movement</a:t>
            </a:r>
            <a:r>
              <a:rPr lang="en-US" dirty="0"/>
              <a:t>: the goal toward which things move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>
            <a:normAutofit/>
          </a:bodyPr>
          <a:lstStyle/>
          <a:p>
            <a:r>
              <a:rPr lang="ja-JP" altLang="en-US" dirty="0"/>
              <a:t>日曜日</a:t>
            </a:r>
            <a:r>
              <a:rPr lang="en-US" dirty="0"/>
              <a:t>(</a:t>
            </a:r>
            <a:r>
              <a:rPr lang="ja-JP" altLang="en-US" dirty="0"/>
              <a:t>にちようび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京都</a:t>
            </a:r>
            <a:r>
              <a:rPr lang="en-US" dirty="0"/>
              <a:t>(</a:t>
            </a:r>
            <a:r>
              <a:rPr lang="ja-JP" altLang="en-US" dirty="0"/>
              <a:t>きょうと</a:t>
            </a:r>
            <a:r>
              <a:rPr lang="en-US" dirty="0"/>
              <a:t>)</a:t>
            </a:r>
            <a:r>
              <a:rPr lang="ja-JP" altLang="en-US" dirty="0"/>
              <a:t>に行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きます</a:t>
            </a:r>
            <a:r>
              <a:rPr lang="zh-CN" altLang="en-US" dirty="0"/>
              <a:t>。</a:t>
            </a:r>
            <a:r>
              <a:rPr lang="en-US" dirty="0"/>
              <a:t> I will go to Kyoto on Sunday. </a:t>
            </a:r>
          </a:p>
          <a:p>
            <a:r>
              <a:rPr lang="ja-JP" altLang="en-US" dirty="0"/>
              <a:t>十一時</a:t>
            </a:r>
            <a:r>
              <a:rPr lang="en-US" dirty="0"/>
              <a:t>(</a:t>
            </a:r>
            <a:r>
              <a:rPr lang="ja-JP" altLang="en-US" dirty="0"/>
              <a:t>じゅういちじ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寝</a:t>
            </a:r>
            <a:r>
              <a:rPr lang="en-US" dirty="0"/>
              <a:t>(</a:t>
            </a:r>
            <a:r>
              <a:rPr lang="ja-JP" altLang="en-US" dirty="0"/>
              <a:t>ね</a:t>
            </a:r>
            <a:r>
              <a:rPr lang="en-US" dirty="0"/>
              <a:t>)</a:t>
            </a:r>
            <a:r>
              <a:rPr lang="ja-JP" altLang="en-US" dirty="0"/>
              <a:t>ます</a:t>
            </a:r>
            <a:r>
              <a:rPr lang="zh-CN" altLang="en-US" dirty="0"/>
              <a:t>。</a:t>
            </a:r>
            <a:r>
              <a:rPr lang="en-US" dirty="0"/>
              <a:t> I will go to bed at eleven. 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en-US" dirty="0"/>
              <a:t>(2)the </a:t>
            </a:r>
            <a:r>
              <a:rPr lang="en-US" dirty="0">
                <a:solidFill>
                  <a:srgbClr val="FF0000"/>
                </a:solidFill>
              </a:rPr>
              <a:t>time</a:t>
            </a:r>
            <a:r>
              <a:rPr lang="en-US" dirty="0"/>
              <a:t> at which an event takes place.</a:t>
            </a:r>
          </a:p>
          <a:p>
            <a:endParaRPr lang="en-US" dirty="0"/>
          </a:p>
          <a:p>
            <a:r>
              <a:rPr lang="en-US" dirty="0"/>
              <a:t>Approximate time references can be made by substituting </a:t>
            </a:r>
            <a:r>
              <a:rPr lang="ja-JP" altLang="en-US" dirty="0">
                <a:solidFill>
                  <a:srgbClr val="FF0000"/>
                </a:solidFill>
              </a:rPr>
              <a:t>ごろ</a:t>
            </a:r>
            <a:r>
              <a:rPr lang="ja-JP" altLang="en-US" dirty="0"/>
              <a:t> </a:t>
            </a:r>
            <a:r>
              <a:rPr lang="en-US" dirty="0"/>
              <a:t>or </a:t>
            </a:r>
            <a:r>
              <a:rPr lang="ja-JP" altLang="en-US" dirty="0">
                <a:solidFill>
                  <a:srgbClr val="FF0000"/>
                </a:solidFill>
              </a:rPr>
              <a:t>ごろに</a:t>
            </a:r>
            <a:r>
              <a:rPr lang="ja-JP" altLang="en-US" dirty="0"/>
              <a:t> </a:t>
            </a:r>
            <a:r>
              <a:rPr lang="en-US" dirty="0"/>
              <a:t>for </a:t>
            </a:r>
            <a:r>
              <a:rPr lang="ja-JP" altLang="en-US" dirty="0"/>
              <a:t>に</a:t>
            </a:r>
            <a:endParaRPr lang="en-US" dirty="0"/>
          </a:p>
          <a:p>
            <a:pPr lvl="1"/>
            <a:r>
              <a:rPr lang="ja-JP" altLang="en-US" dirty="0"/>
              <a:t>十一時</a:t>
            </a:r>
            <a:r>
              <a:rPr lang="ja-JP" altLang="en-US" dirty="0">
                <a:solidFill>
                  <a:srgbClr val="FF0000"/>
                </a:solidFill>
              </a:rPr>
              <a:t>ごろ（に）</a:t>
            </a:r>
            <a:r>
              <a:rPr lang="ja-JP" altLang="en-US" dirty="0"/>
              <a:t>寝ます。 </a:t>
            </a:r>
            <a:r>
              <a:rPr lang="en-US" dirty="0"/>
              <a:t>I will go to bed at about eleven.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9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>
            <a:normAutofit/>
          </a:bodyPr>
          <a:lstStyle/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は今日</a:t>
            </a:r>
            <a:r>
              <a:rPr lang="en-US" dirty="0"/>
              <a:t>(</a:t>
            </a:r>
            <a:r>
              <a:rPr lang="ja-JP" altLang="en-US" dirty="0"/>
              <a:t>きょう</a:t>
            </a:r>
            <a:r>
              <a:rPr lang="en-US" dirty="0"/>
              <a:t>)</a:t>
            </a:r>
            <a:r>
              <a:rPr lang="ja-JP" altLang="en-US" dirty="0"/>
              <a:t>学校</a:t>
            </a:r>
            <a:r>
              <a:rPr lang="en-US" dirty="0"/>
              <a:t>(</a:t>
            </a:r>
            <a:r>
              <a:rPr lang="ja-JP" altLang="en-US" dirty="0"/>
              <a:t>がっこう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へ</a:t>
            </a:r>
            <a:r>
              <a:rPr lang="ja-JP" altLang="en-US" dirty="0"/>
              <a:t>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きません。</a:t>
            </a:r>
            <a:r>
              <a:rPr lang="en-US" dirty="0"/>
              <a:t> I will not go to school today.</a:t>
            </a:r>
          </a:p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はうち</a:t>
            </a:r>
            <a:r>
              <a:rPr lang="ja-JP" altLang="en-US" dirty="0">
                <a:solidFill>
                  <a:srgbClr val="FF0000"/>
                </a:solidFill>
              </a:rPr>
              <a:t>へ</a:t>
            </a:r>
            <a:r>
              <a:rPr lang="ja-JP" altLang="en-US" dirty="0"/>
              <a:t>帰</a:t>
            </a:r>
            <a:r>
              <a:rPr lang="en-US" dirty="0"/>
              <a:t>(</a:t>
            </a:r>
            <a:r>
              <a:rPr lang="ja-JP" altLang="en-US" dirty="0"/>
              <a:t>かえ</a:t>
            </a:r>
            <a:r>
              <a:rPr lang="en-US" dirty="0"/>
              <a:t>)</a:t>
            </a:r>
            <a:r>
              <a:rPr lang="ja-JP" altLang="en-US" dirty="0"/>
              <a:t>ります。</a:t>
            </a:r>
            <a:r>
              <a:rPr lang="en-US" dirty="0"/>
              <a:t> I will return home.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へ </a:t>
            </a:r>
            <a:r>
              <a:rPr lang="en-US" altLang="ja-JP" dirty="0"/>
              <a:t>, </a:t>
            </a:r>
            <a:r>
              <a:rPr lang="en-US" dirty="0"/>
              <a:t>too, indicates the </a:t>
            </a:r>
            <a:r>
              <a:rPr lang="en-US" dirty="0">
                <a:solidFill>
                  <a:srgbClr val="FF0000"/>
                </a:solidFill>
              </a:rPr>
              <a:t>goal of movement</a:t>
            </a:r>
          </a:p>
          <a:p>
            <a:r>
              <a:rPr lang="ja-JP" altLang="en-US" dirty="0"/>
              <a:t>へ </a:t>
            </a:r>
            <a:r>
              <a:rPr lang="en-US" dirty="0"/>
              <a:t>may </a:t>
            </a:r>
            <a:r>
              <a:rPr lang="en-US" dirty="0">
                <a:solidFill>
                  <a:srgbClr val="FF0000"/>
                </a:solidFill>
              </a:rPr>
              <a:t>replace the particle </a:t>
            </a:r>
            <a:r>
              <a:rPr lang="ja-JP" altLang="en-US" dirty="0">
                <a:solidFill>
                  <a:srgbClr val="FF0000"/>
                </a:solidFill>
              </a:rPr>
              <a:t>に </a:t>
            </a:r>
            <a:r>
              <a:rPr lang="en-US" dirty="0"/>
              <a:t>only in the goal-of-movement sense</a:t>
            </a:r>
          </a:p>
          <a:p>
            <a:r>
              <a:rPr lang="ja-JP" altLang="en-US" dirty="0"/>
              <a:t>へ</a:t>
            </a:r>
            <a:r>
              <a:rPr lang="en-US" altLang="ja-JP" dirty="0"/>
              <a:t> as particle, is pronounced “</a:t>
            </a:r>
            <a:r>
              <a:rPr lang="en-US" altLang="ja-JP" dirty="0">
                <a:solidFill>
                  <a:srgbClr val="FF0000"/>
                </a:solidFill>
              </a:rPr>
              <a:t>e</a:t>
            </a:r>
            <a:r>
              <a:rPr lang="en-US" altLang="ja-JP" dirty="0"/>
              <a:t>”, i</a:t>
            </a:r>
            <a:r>
              <a:rPr lang="en-US" dirty="0">
                <a:solidFill>
                  <a:schemeClr val="tx1"/>
                </a:solidFill>
              </a:rPr>
              <a:t>n normal words, is pronounced “</a:t>
            </a:r>
            <a:r>
              <a:rPr lang="en-US" dirty="0">
                <a:solidFill>
                  <a:srgbClr val="FF0000"/>
                </a:solidFill>
              </a:rPr>
              <a:t>he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177641"/>
              </p:ext>
            </p:extLst>
          </p:nvPr>
        </p:nvGraphicFramePr>
        <p:xfrm>
          <a:off x="228600" y="1600200"/>
          <a:ext cx="8686800" cy="3022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83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used as particle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used in the word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83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は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wa</a:t>
                      </a:r>
                      <a:endParaRPr 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ha</a:t>
                      </a:r>
                      <a:endParaRPr lang="en-US" sz="2400" b="0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556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私（わたし）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2400" u="none" strike="noStrike" dirty="0">
                          <a:effectLst/>
                        </a:rPr>
                        <a:t>学生（がくせい）です。</a:t>
                      </a:r>
                      <a:endParaRPr lang="en-US" altLang="ja-JP" sz="24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 am a student.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母（</a:t>
                      </a:r>
                      <a:r>
                        <a:rPr lang="ja-JP" altLang="en-US" sz="2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はは</a:t>
                      </a:r>
                      <a:r>
                        <a:rPr lang="ja-JP" altLang="en-US" sz="2400" u="none" strike="noStrike" dirty="0">
                          <a:effectLst/>
                        </a:rPr>
                        <a:t>）はやさしいです。</a:t>
                      </a:r>
                      <a:br>
                        <a:rPr lang="en-US" altLang="ja-JP" sz="2400" u="none" strike="noStrike" dirty="0">
                          <a:effectLst/>
                        </a:rPr>
                      </a:br>
                      <a:r>
                        <a:rPr lang="en-US" altLang="ja-JP" sz="2400" u="none" strike="noStrike" dirty="0">
                          <a:effectLst/>
                        </a:rPr>
                        <a:t>My mother is kind.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83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へ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endParaRPr 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he</a:t>
                      </a:r>
                      <a:endParaRPr lang="en-US" sz="2400" b="0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26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私（わたし）は今（いま）学校（がっこう）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へ</a:t>
                      </a:r>
                      <a:r>
                        <a:rPr lang="ja-JP" altLang="en-US" sz="2400" u="none" strike="noStrike" dirty="0">
                          <a:effectLst/>
                        </a:rPr>
                        <a:t>行（い）きます。</a:t>
                      </a:r>
                      <a:br>
                        <a:rPr lang="en-US" altLang="ja-JP" sz="2400" u="none" strike="noStrike" dirty="0">
                          <a:effectLst/>
                        </a:rPr>
                      </a:br>
                      <a:r>
                        <a:rPr lang="en-US" altLang="ja-JP" sz="2400" u="none" strike="noStrike" dirty="0">
                          <a:effectLst/>
                        </a:rPr>
                        <a:t>I go to school now.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ここは平和（</a:t>
                      </a:r>
                      <a:r>
                        <a:rPr lang="ja-JP" altLang="en-US" sz="2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へ</a:t>
                      </a:r>
                      <a:r>
                        <a:rPr lang="ja-JP" altLang="en-US" sz="2400" u="none" strike="noStrike" dirty="0">
                          <a:effectLst/>
                        </a:rPr>
                        <a:t>いわ）です。</a:t>
                      </a:r>
                      <a:endParaRPr lang="en-US" altLang="ja-JP" sz="24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 is peaceful here.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0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1752600"/>
            <a:ext cx="7162800" cy="4068763"/>
          </a:xfrm>
        </p:spPr>
        <p:txBody>
          <a:bodyPr/>
          <a:lstStyle/>
          <a:p>
            <a:r>
              <a:rPr lang="en-US" dirty="0"/>
              <a:t>1. The last kana of the verb is </a:t>
            </a:r>
            <a:r>
              <a:rPr lang="ja-JP" altLang="en-US" dirty="0"/>
              <a:t>る</a:t>
            </a:r>
            <a:r>
              <a:rPr lang="en-US" altLang="ja-JP" dirty="0"/>
              <a:t>. </a:t>
            </a:r>
          </a:p>
          <a:p>
            <a:pPr lvl="1"/>
            <a:r>
              <a:rPr lang="en-US" sz="3200" dirty="0"/>
              <a:t>Ex. </a:t>
            </a:r>
            <a:r>
              <a:rPr lang="ja-JP" altLang="en-US" sz="3200" dirty="0"/>
              <a:t>起（お）き</a:t>
            </a:r>
            <a:r>
              <a:rPr lang="ja-JP" altLang="en-US" sz="3200" dirty="0">
                <a:solidFill>
                  <a:srgbClr val="FF0000"/>
                </a:solidFill>
              </a:rPr>
              <a:t>る</a:t>
            </a:r>
            <a:r>
              <a:rPr lang="ja-JP" altLang="en-US" sz="3200" dirty="0"/>
              <a:t>、食（た）べ</a:t>
            </a:r>
            <a:r>
              <a:rPr lang="ja-JP" altLang="en-US" sz="3200" dirty="0">
                <a:solidFill>
                  <a:srgbClr val="FF0000"/>
                </a:solidFill>
              </a:rPr>
              <a:t>る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lvl="1"/>
            <a:endParaRPr lang="ja-JP" altLang="en-US" sz="3200" dirty="0">
              <a:solidFill>
                <a:srgbClr val="FF0000"/>
              </a:solidFill>
            </a:endParaRPr>
          </a:p>
          <a:p>
            <a:r>
              <a:rPr lang="en-US" altLang="ja-JP" dirty="0"/>
              <a:t>2. </a:t>
            </a:r>
            <a:r>
              <a:rPr lang="en-US" dirty="0"/>
              <a:t>The second kana to the last is on the </a:t>
            </a:r>
            <a:r>
              <a:rPr lang="ja-JP" altLang="en-US" dirty="0"/>
              <a:t>い </a:t>
            </a:r>
            <a:r>
              <a:rPr lang="en-US" altLang="ja-JP" dirty="0"/>
              <a:t>/</a:t>
            </a:r>
            <a:r>
              <a:rPr lang="ja-JP" altLang="en-US" dirty="0"/>
              <a:t>え</a:t>
            </a:r>
            <a:r>
              <a:rPr lang="en-US" altLang="ja-JP" dirty="0"/>
              <a:t>-</a:t>
            </a:r>
            <a:r>
              <a:rPr lang="en-US" dirty="0"/>
              <a:t>column. </a:t>
            </a:r>
          </a:p>
          <a:p>
            <a:pPr lvl="1"/>
            <a:r>
              <a:rPr lang="en-US" dirty="0"/>
              <a:t>Ex. </a:t>
            </a:r>
            <a:r>
              <a:rPr lang="ja-JP" altLang="en-US" sz="3200" dirty="0"/>
              <a:t>起（お）</a:t>
            </a:r>
            <a:r>
              <a:rPr lang="ja-JP" altLang="en-US" sz="3200" dirty="0">
                <a:solidFill>
                  <a:srgbClr val="FF0000"/>
                </a:solidFill>
              </a:rPr>
              <a:t>き</a:t>
            </a:r>
            <a:r>
              <a:rPr lang="ja-JP" altLang="en-US" sz="3200" dirty="0"/>
              <a:t>る</a:t>
            </a:r>
            <a:r>
              <a:rPr lang="ja-JP" altLang="en-US" dirty="0"/>
              <a:t>、</a:t>
            </a:r>
            <a:r>
              <a:rPr lang="ja-JP" altLang="en-US" sz="3600" dirty="0"/>
              <a:t>食（た）</a:t>
            </a:r>
            <a:r>
              <a:rPr lang="ja-JP" altLang="en-US" sz="3600" dirty="0">
                <a:solidFill>
                  <a:srgbClr val="FF0000"/>
                </a:solidFill>
              </a:rPr>
              <a:t>べ</a:t>
            </a:r>
            <a:r>
              <a:rPr lang="ja-JP" altLang="en-US" sz="3600" dirty="0"/>
              <a:t>る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09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sz="3600" dirty="0" err="1"/>
              <a:t>ru</a:t>
            </a:r>
            <a:r>
              <a:rPr lang="en-US" sz="3600" dirty="0"/>
              <a:t>-verbs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2AEA8-8F86-4FF9-B802-B9F60131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3" y="238872"/>
            <a:ext cx="1694274" cy="1589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050D5-310F-4C14-97B7-DC1ACBF2D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864" y="4525963"/>
            <a:ext cx="158471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9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1BE3CB-8731-4783-ADD2-586451307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655601"/>
              </p:ext>
            </p:extLst>
          </p:nvPr>
        </p:nvGraphicFramePr>
        <p:xfrm>
          <a:off x="509046" y="1616194"/>
          <a:ext cx="8177753" cy="42889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2184">
                  <a:extLst>
                    <a:ext uri="{9D8B030D-6E8A-4147-A177-3AD203B41FA5}">
                      <a16:colId xmlns:a16="http://schemas.microsoft.com/office/drawing/2014/main" val="255464947"/>
                    </a:ext>
                  </a:extLst>
                </a:gridCol>
                <a:gridCol w="4491652">
                  <a:extLst>
                    <a:ext uri="{9D8B030D-6E8A-4147-A177-3AD203B41FA5}">
                      <a16:colId xmlns:a16="http://schemas.microsoft.com/office/drawing/2014/main" val="2254150985"/>
                    </a:ext>
                  </a:extLst>
                </a:gridCol>
                <a:gridCol w="3033917">
                  <a:extLst>
                    <a:ext uri="{9D8B030D-6E8A-4147-A177-3AD203B41FA5}">
                      <a16:colId xmlns:a16="http://schemas.microsoft.com/office/drawing/2014/main" val="2401845292"/>
                    </a:ext>
                  </a:extLst>
                </a:gridCol>
              </a:tblGrid>
              <a:tr h="311394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　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u="none" strike="noStrike" dirty="0">
                          <a:effectLst/>
                        </a:rPr>
                        <a:t>used as particle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u="none" strike="noStrike" dirty="0">
                          <a:effectLst/>
                        </a:rPr>
                        <a:t>used in the word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14082867"/>
                  </a:ext>
                </a:extLst>
              </a:tr>
              <a:tr h="311394">
                <a:tc>
                  <a:txBody>
                    <a:bodyPr/>
                    <a:lstStyle/>
                    <a:p>
                      <a:pPr algn="l" rtl="0" fontAlgn="b"/>
                      <a:r>
                        <a:rPr lang="ja-JP" altLang="en-US" sz="2000" u="none" strike="noStrike" dirty="0">
                          <a:effectLst/>
                        </a:rPr>
                        <a:t>は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MS Gothic" panose="020B0609070205080204" pitchFamily="49" charset="-128"/>
                        <a:ea typeface="MS Gothic" panose="020B0609070205080204" pitchFamily="49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Wa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(</a:t>
                      </a:r>
                      <a:r>
                        <a:rPr lang="ja-JP" altLang="en-US" sz="2000" u="none" strike="noStrike" dirty="0">
                          <a:effectLst/>
                        </a:rPr>
                        <a:t>は </a:t>
                      </a:r>
                      <a:r>
                        <a:rPr lang="en-US" altLang="ja-JP" sz="2000" u="none" strike="noStrike" dirty="0">
                          <a:effectLst/>
                        </a:rPr>
                        <a:t>indicates the noun in the front is the topic, or subject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ha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extLst>
                  <a:ext uri="{0D108BD9-81ED-4DB2-BD59-A6C34878D82A}">
                    <a16:rowId xmlns:a16="http://schemas.microsoft.com/office/drawing/2014/main" val="440607042"/>
                  </a:ext>
                </a:extLst>
              </a:tr>
              <a:tr h="587536">
                <a:tc rowSpan="2"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　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ja-JP" altLang="en-US" sz="2000" u="none" strike="noStrike" dirty="0">
                          <a:effectLst/>
                        </a:rPr>
                        <a:t>私（わたし）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2000" u="none" strike="noStrike" dirty="0">
                          <a:effectLst/>
                        </a:rPr>
                        <a:t>学生（がくせい）です。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ja-JP" altLang="en-US" sz="2000" u="none" strike="noStrike" dirty="0">
                          <a:effectLst/>
                        </a:rPr>
                        <a:t>母（</a:t>
                      </a:r>
                      <a:r>
                        <a:rPr lang="ja-JP" altLang="en-US" sz="20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はは</a:t>
                      </a:r>
                      <a:r>
                        <a:rPr lang="ja-JP" altLang="en-US" sz="2000" u="none" strike="noStrike" dirty="0">
                          <a:effectLst/>
                        </a:rPr>
                        <a:t>）はやさしいです。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extLst>
                  <a:ext uri="{0D108BD9-81ED-4DB2-BD59-A6C34878D82A}">
                    <a16:rowId xmlns:a16="http://schemas.microsoft.com/office/drawing/2014/main" val="2707210748"/>
                  </a:ext>
                </a:extLst>
              </a:tr>
              <a:tr h="6177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I am a student.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</a:rPr>
                        <a:t>My mother is kind.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extLst>
                  <a:ext uri="{0D108BD9-81ED-4DB2-BD59-A6C34878D82A}">
                    <a16:rowId xmlns:a16="http://schemas.microsoft.com/office/drawing/2014/main" val="423679993"/>
                  </a:ext>
                </a:extLst>
              </a:tr>
              <a:tr h="182136"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extLst>
                  <a:ext uri="{0D108BD9-81ED-4DB2-BD59-A6C34878D82A}">
                    <a16:rowId xmlns:a16="http://schemas.microsoft.com/office/drawing/2014/main" val="3812376751"/>
                  </a:ext>
                </a:extLst>
              </a:tr>
              <a:tr h="616912"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u="none" strike="noStrike" dirty="0">
                          <a:effectLst/>
                        </a:rPr>
                        <a:t>used as Sentence-ending particle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u="none" strike="noStrike" dirty="0">
                          <a:effectLst/>
                        </a:rPr>
                        <a:t>used in the word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284230"/>
                  </a:ext>
                </a:extLst>
              </a:tr>
              <a:tr h="311394">
                <a:tc>
                  <a:txBody>
                    <a:bodyPr/>
                    <a:lstStyle/>
                    <a:p>
                      <a:pPr algn="l" rtl="0" fontAlgn="b"/>
                      <a:r>
                        <a:rPr lang="ja-JP" altLang="en-US" sz="2000" u="none" strike="noStrike">
                          <a:effectLst/>
                        </a:rPr>
                        <a:t>わ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MS Gothic" panose="020B0609070205080204" pitchFamily="49" charset="-128"/>
                        <a:ea typeface="MS Gothic" panose="020B0609070205080204" pitchFamily="49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Wa</a:t>
                      </a:r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</a:rPr>
                        <a:t>(</a:t>
                      </a:r>
                      <a:r>
                        <a:rPr lang="en-US" altLang="ja-JP" sz="2000" u="none" strike="noStrike" dirty="0">
                          <a:effectLst/>
                        </a:rPr>
                        <a:t>to express hope, exclamation, prohibition, emphasis, </a:t>
                      </a:r>
                      <a:r>
                        <a:rPr lang="en-US" altLang="ja-JP" sz="2000" u="none" strike="noStrike" dirty="0" err="1">
                          <a:effectLst/>
                        </a:rPr>
                        <a:t>etc</a:t>
                      </a:r>
                      <a:r>
                        <a:rPr lang="en-US" sz="2000" u="none" strike="noStrike" dirty="0">
                          <a:effectLst/>
                        </a:rPr>
                        <a:t>)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 err="1">
                          <a:solidFill>
                            <a:srgbClr val="00B050"/>
                          </a:solidFill>
                          <a:effectLst/>
                        </a:rPr>
                        <a:t>wa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Candara" panose="020E0502030303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extLst>
                  <a:ext uri="{0D108BD9-81ED-4DB2-BD59-A6C34878D82A}">
                    <a16:rowId xmlns:a16="http://schemas.microsoft.com/office/drawing/2014/main" val="1490631690"/>
                  </a:ext>
                </a:extLst>
              </a:tr>
              <a:tr h="176261"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寒（さむ）い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わ</a:t>
                      </a:r>
                      <a:r>
                        <a:rPr lang="ja-JP" altLang="en-US" sz="2000" u="none" strike="noStrike" dirty="0">
                          <a:effectLst/>
                        </a:rPr>
                        <a:t>。</a:t>
                      </a:r>
                      <a:r>
                        <a:rPr lang="en-US" sz="2000" u="none" strike="noStrike" dirty="0">
                          <a:effectLst/>
                        </a:rPr>
                        <a:t>It is so cold. (for female)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ここは平和（へい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わ</a:t>
                      </a:r>
                      <a:r>
                        <a:rPr lang="ja-JP" altLang="en-US" sz="2000" u="none" strike="noStrike" dirty="0">
                          <a:effectLst/>
                        </a:rPr>
                        <a:t>）です。</a:t>
                      </a:r>
                      <a:r>
                        <a:rPr lang="en-US" sz="2000" u="none" strike="noStrike" dirty="0">
                          <a:effectLst/>
                        </a:rPr>
                        <a:t>It is peaceful here.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extLst>
                  <a:ext uri="{0D108BD9-81ED-4DB2-BD59-A6C34878D82A}">
                    <a16:rowId xmlns:a16="http://schemas.microsoft.com/office/drawing/2014/main" val="2431303091"/>
                  </a:ext>
                </a:extLst>
              </a:tr>
              <a:tr h="176261"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そりゃ、ひどい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わ</a:t>
                      </a:r>
                      <a:r>
                        <a:rPr lang="ja-JP" altLang="en-US" sz="2000" u="none" strike="noStrike" dirty="0">
                          <a:effectLst/>
                        </a:rPr>
                        <a:t>。</a:t>
                      </a:r>
                      <a:r>
                        <a:rPr lang="en-US" sz="2000" u="none" strike="noStrike" dirty="0">
                          <a:effectLst/>
                        </a:rPr>
                        <a:t>That's awful!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電話（でん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00FF00"/>
                          </a:highlight>
                        </a:rPr>
                        <a:t>わ</a:t>
                      </a:r>
                      <a:r>
                        <a:rPr lang="ja-JP" altLang="en-US" sz="2000" u="none" strike="noStrike" dirty="0">
                          <a:effectLst/>
                        </a:rPr>
                        <a:t>）</a:t>
                      </a:r>
                      <a:r>
                        <a:rPr lang="en-US" altLang="ja-JP" sz="2000" u="none" strike="noStrike" dirty="0">
                          <a:effectLst/>
                        </a:rPr>
                        <a:t> phone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4987" marR="4987" marT="4987" marB="0" anchor="b"/>
                </a:tc>
                <a:extLst>
                  <a:ext uri="{0D108BD9-81ED-4DB2-BD59-A6C34878D82A}">
                    <a16:rowId xmlns:a16="http://schemas.microsoft.com/office/drawing/2014/main" val="2927697978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B31BF2-004A-4933-B186-84B03A1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0596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5943600"/>
            <a:ext cx="8153399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particles indicates </a:t>
            </a:r>
            <a:r>
              <a:rPr lang="en-US" dirty="0">
                <a:solidFill>
                  <a:srgbClr val="FF0000"/>
                </a:solidFill>
              </a:rPr>
              <a:t>the relations</a:t>
            </a:r>
            <a:r>
              <a:rPr lang="en-US" dirty="0"/>
              <a:t> that the noun bears to the verbs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 Particles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ja-JP" altLang="en-US" dirty="0"/>
              <a:t>で </a:t>
            </a:r>
            <a:r>
              <a:rPr lang="en-US" altLang="ja-JP" dirty="0"/>
              <a:t>, </a:t>
            </a:r>
            <a:r>
              <a:rPr lang="ja-JP" altLang="en-US" dirty="0"/>
              <a:t>に </a:t>
            </a:r>
            <a:r>
              <a:rPr lang="en-US" altLang="ja-JP" dirty="0"/>
              <a:t>, and </a:t>
            </a:r>
            <a:r>
              <a:rPr lang="ja-JP" altLang="en-US" dirty="0"/>
              <a:t>へ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84085"/>
              </p:ext>
            </p:extLst>
          </p:nvPr>
        </p:nvGraphicFramePr>
        <p:xfrm>
          <a:off x="304800" y="1371600"/>
          <a:ext cx="8610599" cy="4419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6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0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3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2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Indicate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Example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2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は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topic of one's utterance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2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(1) the topic phrases are the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subjects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私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2000" u="none" strike="noStrike" dirty="0">
                          <a:effectLst/>
                        </a:rPr>
                        <a:t>京都に行きます。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32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(2) </a:t>
                      </a:r>
                      <a:r>
                        <a:rPr lang="en-US" sz="2000" u="none" strike="noStrike" dirty="0" err="1">
                          <a:effectLst/>
                        </a:rPr>
                        <a:t>nonsubject</a:t>
                      </a:r>
                      <a:r>
                        <a:rPr lang="en-US" sz="2000" u="none" strike="noStrike" dirty="0">
                          <a:effectLst/>
                        </a:rPr>
                        <a:t> phrases are made 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topics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今日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2000" u="none" strike="noStrike" dirty="0">
                          <a:effectLst/>
                        </a:rPr>
                        <a:t>京都に行きます。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32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が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question words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どれ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が</a:t>
                      </a:r>
                      <a:r>
                        <a:rPr lang="ja-JP" altLang="en-US" sz="2000" u="none" strike="noStrike" dirty="0">
                          <a:effectLst/>
                        </a:rPr>
                        <a:t>私のペンですか。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32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を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direct object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朝ご飯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を</a:t>
                      </a:r>
                      <a:r>
                        <a:rPr lang="ja-JP" altLang="en-US" sz="2000" u="none" strike="noStrike" dirty="0">
                          <a:effectLst/>
                        </a:rPr>
                        <a:t>食べます。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251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で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where the event described by the verb takes place.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家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</a:t>
                      </a:r>
                      <a:r>
                        <a:rPr lang="ja-JP" altLang="en-US" sz="2000" u="none" strike="noStrike" dirty="0">
                          <a:effectLst/>
                        </a:rPr>
                        <a:t>テレビを見ます。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32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に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(1)goal of movement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私は京都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2000" u="none" strike="noStrike" dirty="0">
                          <a:effectLst/>
                        </a:rPr>
                        <a:t>行きます。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32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(2)the time at which an event takes place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七時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2000" u="none" strike="noStrike" dirty="0">
                          <a:effectLst/>
                        </a:rPr>
                        <a:t>起きます。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2519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へ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goal of movement, may replace the particle </a:t>
                      </a:r>
                      <a:r>
                        <a:rPr lang="ja-JP" altLang="en-US" sz="2000" u="none" strike="noStrike">
                          <a:effectLst/>
                        </a:rPr>
                        <a:t>に </a:t>
                      </a:r>
                      <a:r>
                        <a:rPr lang="en-US" sz="2000" u="none" strike="noStrike">
                          <a:effectLst/>
                        </a:rPr>
                        <a:t>only in the goal-of-movement sense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京都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へ</a:t>
                      </a:r>
                      <a:r>
                        <a:rPr lang="ja-JP" altLang="en-US" sz="2000" u="none" strike="noStrike" dirty="0">
                          <a:effectLst/>
                        </a:rPr>
                        <a:t>行きます。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007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524000"/>
            <a:ext cx="8001000" cy="4419600"/>
          </a:xfrm>
        </p:spPr>
        <p:txBody>
          <a:bodyPr>
            <a:normAutofit/>
          </a:bodyPr>
          <a:lstStyle/>
          <a:p>
            <a:r>
              <a:rPr lang="ja-JP" altLang="en-US" dirty="0"/>
              <a:t>日曜日</a:t>
            </a:r>
            <a:r>
              <a:rPr lang="en-US" dirty="0"/>
              <a:t>(</a:t>
            </a:r>
            <a:r>
              <a:rPr lang="ja-JP" altLang="en-US" dirty="0"/>
              <a:t>にちようび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きます</a:t>
            </a:r>
            <a:r>
              <a:rPr lang="zh-CN" altLang="en-US" dirty="0"/>
              <a:t>。</a:t>
            </a:r>
            <a:r>
              <a:rPr lang="en-US" dirty="0"/>
              <a:t> I will go on Sunday.</a:t>
            </a:r>
          </a:p>
          <a:p>
            <a:r>
              <a:rPr lang="ja-JP" altLang="en-US" dirty="0"/>
              <a:t>十時</a:t>
            </a:r>
            <a:r>
              <a:rPr lang="en-US" dirty="0"/>
              <a:t>(</a:t>
            </a:r>
            <a:r>
              <a:rPr lang="ja-JP" altLang="en-US" dirty="0"/>
              <a:t>じゅうじ</a:t>
            </a:r>
            <a:r>
              <a:rPr lang="en-US" altLang="ja-JP" dirty="0"/>
              <a:t>)</a:t>
            </a:r>
            <a:r>
              <a:rPr lang="ja-JP" altLang="en-US" dirty="0"/>
              <a:t>四十五分</a:t>
            </a:r>
            <a:r>
              <a:rPr lang="en-US" altLang="ja-JP" dirty="0"/>
              <a:t>(</a:t>
            </a:r>
            <a:r>
              <a:rPr lang="ja-JP" altLang="en-US" dirty="0"/>
              <a:t>よんじゅうごふん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起</a:t>
            </a:r>
            <a:r>
              <a:rPr lang="en-US" dirty="0"/>
              <a:t>(</a:t>
            </a:r>
            <a:r>
              <a:rPr lang="ja-JP" altLang="en-US" dirty="0"/>
              <a:t>お</a:t>
            </a:r>
            <a:r>
              <a:rPr lang="en-US" dirty="0"/>
              <a:t>)</a:t>
            </a:r>
            <a:r>
              <a:rPr lang="zh-CN" altLang="en-US" dirty="0"/>
              <a:t>きます。</a:t>
            </a:r>
            <a:r>
              <a:rPr lang="en-US" dirty="0"/>
              <a:t> I get up at 10:45.</a:t>
            </a:r>
          </a:p>
          <a:p>
            <a:r>
              <a:rPr lang="ja-JP" altLang="en-US" dirty="0"/>
              <a:t>九月</a:t>
            </a:r>
            <a:r>
              <a:rPr lang="en-US" dirty="0"/>
              <a:t>(</a:t>
            </a:r>
            <a:r>
              <a:rPr lang="ja-JP" altLang="en-US" dirty="0"/>
              <a:t>くがつ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帰</a:t>
            </a:r>
            <a:r>
              <a:rPr lang="en-US" dirty="0"/>
              <a:t>(</a:t>
            </a:r>
            <a:r>
              <a:rPr lang="ja-JP" altLang="en-US" dirty="0"/>
              <a:t>かえ</a:t>
            </a:r>
            <a:r>
              <a:rPr lang="en-US" dirty="0"/>
              <a:t>)</a:t>
            </a:r>
            <a:r>
              <a:rPr lang="ja-JP" altLang="en-US" dirty="0"/>
              <a:t>ります</a:t>
            </a:r>
            <a:r>
              <a:rPr lang="zh-CN" altLang="en-US" dirty="0"/>
              <a:t>。</a:t>
            </a:r>
            <a:r>
              <a:rPr lang="en-US" dirty="0"/>
              <a:t> I will go back in September.</a:t>
            </a:r>
          </a:p>
          <a:p>
            <a:endParaRPr lang="en-US" dirty="0"/>
          </a:p>
          <a:p>
            <a:r>
              <a:rPr lang="en-US" dirty="0"/>
              <a:t>need the particle </a:t>
            </a:r>
            <a:r>
              <a:rPr lang="ja-JP" altLang="en-US" dirty="0"/>
              <a:t>に </a:t>
            </a:r>
            <a:r>
              <a:rPr lang="en-US" dirty="0"/>
              <a:t>with</a:t>
            </a:r>
          </a:p>
          <a:p>
            <a:pPr lvl="1"/>
            <a:r>
              <a:rPr lang="en-US" dirty="0"/>
              <a:t>(1)</a:t>
            </a:r>
            <a:r>
              <a:rPr lang="en-US" dirty="0">
                <a:solidFill>
                  <a:srgbClr val="FF0000"/>
                </a:solidFill>
              </a:rPr>
              <a:t>the days of the week </a:t>
            </a:r>
            <a:r>
              <a:rPr lang="en-US" dirty="0"/>
              <a:t>like "on Sunday", and</a:t>
            </a:r>
          </a:p>
          <a:p>
            <a:pPr lvl="1"/>
            <a:r>
              <a:rPr lang="en-US" dirty="0"/>
              <a:t>(2)</a:t>
            </a:r>
            <a:r>
              <a:rPr lang="en-US" dirty="0">
                <a:solidFill>
                  <a:srgbClr val="FF0000"/>
                </a:solidFill>
              </a:rPr>
              <a:t>numerical time expression</a:t>
            </a:r>
            <a:r>
              <a:rPr lang="en-US" dirty="0"/>
              <a:t>, like "at 10:45", and "in September."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4 Time references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575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524000"/>
            <a:ext cx="8001000" cy="4419600"/>
          </a:xfrm>
        </p:spPr>
        <p:txBody>
          <a:bodyPr>
            <a:normAutofit lnSpcReduction="10000"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明日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ja-JP" altLang="en-US" dirty="0">
                <a:solidFill>
                  <a:srgbClr val="FF0000"/>
                </a:solidFill>
              </a:rPr>
              <a:t>あした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ja-JP" altLang="en-US" dirty="0"/>
              <a:t>来</a:t>
            </a:r>
            <a:r>
              <a:rPr lang="en-US" dirty="0"/>
              <a:t>(</a:t>
            </a:r>
            <a:r>
              <a:rPr lang="ja-JP" altLang="en-US" dirty="0"/>
              <a:t>き</a:t>
            </a:r>
            <a:r>
              <a:rPr lang="en-US" dirty="0"/>
              <a:t>)</a:t>
            </a:r>
            <a:r>
              <a:rPr lang="ja-JP" altLang="en-US" dirty="0"/>
              <a:t>ます。</a:t>
            </a:r>
            <a:r>
              <a:rPr lang="en-US" dirty="0"/>
              <a:t>I will come tomorrow. 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毎晩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ja-JP" altLang="en-US" dirty="0">
                <a:solidFill>
                  <a:srgbClr val="FF0000"/>
                </a:solidFill>
              </a:rPr>
              <a:t>まいばん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ja-JP" altLang="en-US" dirty="0"/>
              <a:t>テレビを見</a:t>
            </a:r>
            <a:r>
              <a:rPr lang="en-US" dirty="0"/>
              <a:t>(</a:t>
            </a:r>
            <a:r>
              <a:rPr lang="ja-JP" altLang="en-US" dirty="0"/>
              <a:t>み</a:t>
            </a:r>
            <a:r>
              <a:rPr lang="en-US" dirty="0"/>
              <a:t>)</a:t>
            </a:r>
            <a:r>
              <a:rPr lang="ja-JP" altLang="en-US" dirty="0"/>
              <a:t>ます。</a:t>
            </a:r>
            <a:r>
              <a:rPr lang="en-US" dirty="0"/>
              <a:t>I watch TV every evening. 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いつ</a:t>
            </a:r>
            <a:r>
              <a:rPr lang="ja-JP" altLang="en-US" dirty="0"/>
              <a:t>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きますか？</a:t>
            </a:r>
            <a:r>
              <a:rPr lang="en-US" dirty="0"/>
              <a:t> When will you go? </a:t>
            </a:r>
          </a:p>
          <a:p>
            <a:endParaRPr lang="en-US" dirty="0"/>
          </a:p>
          <a:p>
            <a:r>
              <a:rPr lang="en-US" dirty="0"/>
              <a:t>do not need the particle </a:t>
            </a:r>
            <a:r>
              <a:rPr lang="ja-JP" altLang="en-US" dirty="0"/>
              <a:t>に </a:t>
            </a:r>
            <a:r>
              <a:rPr lang="en-US" dirty="0"/>
              <a:t>with</a:t>
            </a:r>
          </a:p>
          <a:p>
            <a:pPr lvl="1"/>
            <a:r>
              <a:rPr lang="en-US" dirty="0"/>
              <a:t>(1)time expression defined </a:t>
            </a:r>
            <a:r>
              <a:rPr lang="en-US" dirty="0">
                <a:solidFill>
                  <a:srgbClr val="FF0000"/>
                </a:solidFill>
              </a:rPr>
              <a:t>relative to the present moment</a:t>
            </a:r>
            <a:r>
              <a:rPr lang="en-US" dirty="0"/>
              <a:t>, such as "today", and "tomorrow."</a:t>
            </a:r>
          </a:p>
          <a:p>
            <a:pPr lvl="1"/>
            <a:r>
              <a:rPr lang="en-US" dirty="0"/>
              <a:t>(2)expressions describing </a:t>
            </a:r>
            <a:r>
              <a:rPr lang="en-US" dirty="0">
                <a:solidFill>
                  <a:srgbClr val="FF0000"/>
                </a:solidFill>
              </a:rPr>
              <a:t>regular intervals</a:t>
            </a:r>
            <a:r>
              <a:rPr lang="en-US" dirty="0"/>
              <a:t>, such as "every day,"</a:t>
            </a:r>
          </a:p>
          <a:p>
            <a:pPr lvl="1"/>
            <a:r>
              <a:rPr lang="en-US" dirty="0"/>
              <a:t>(3) the word for "</a:t>
            </a:r>
            <a:r>
              <a:rPr lang="en-US" dirty="0">
                <a:solidFill>
                  <a:srgbClr val="FF0000"/>
                </a:solidFill>
              </a:rPr>
              <a:t>when</a:t>
            </a:r>
            <a:r>
              <a:rPr lang="en-US" dirty="0"/>
              <a:t>."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4 Time references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653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524000"/>
            <a:ext cx="8001000" cy="4419600"/>
          </a:xfrm>
        </p:spPr>
        <p:txBody>
          <a:bodyPr>
            <a:normAutofit/>
          </a:bodyPr>
          <a:lstStyle/>
          <a:p>
            <a:r>
              <a:rPr lang="ja-JP" altLang="en-US" dirty="0"/>
              <a:t>朝</a:t>
            </a:r>
            <a:r>
              <a:rPr lang="en-US" dirty="0"/>
              <a:t>(</a:t>
            </a:r>
            <a:r>
              <a:rPr lang="ja-JP" altLang="en-US" dirty="0"/>
              <a:t>あさ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（に）</a:t>
            </a:r>
            <a:r>
              <a:rPr lang="ja-JP" altLang="en-US" dirty="0"/>
              <a:t>新聞</a:t>
            </a:r>
            <a:r>
              <a:rPr lang="en-US" dirty="0"/>
              <a:t>(</a:t>
            </a:r>
            <a:r>
              <a:rPr lang="ja-JP" altLang="en-US" dirty="0"/>
              <a:t>しんぶん</a:t>
            </a:r>
            <a:r>
              <a:rPr lang="en-US" dirty="0"/>
              <a:t>)</a:t>
            </a:r>
            <a:r>
              <a:rPr lang="ja-JP" altLang="en-US" dirty="0"/>
              <a:t>を読</a:t>
            </a:r>
            <a:r>
              <a:rPr lang="en-US" dirty="0"/>
              <a:t>(</a:t>
            </a:r>
            <a:r>
              <a:rPr lang="ja-JP" altLang="en-US" dirty="0"/>
              <a:t>よ</a:t>
            </a:r>
            <a:r>
              <a:rPr lang="en-US" dirty="0"/>
              <a:t>)</a:t>
            </a:r>
            <a:r>
              <a:rPr lang="ja-JP" altLang="en-US" dirty="0"/>
              <a:t>みます。</a:t>
            </a:r>
            <a:r>
              <a:rPr lang="en-US" dirty="0"/>
              <a:t> I read the newspaper in the morning.</a:t>
            </a:r>
          </a:p>
          <a:p>
            <a:r>
              <a:rPr lang="ja-JP" altLang="en-US" dirty="0"/>
              <a:t>週末</a:t>
            </a:r>
            <a:r>
              <a:rPr lang="en-US" dirty="0"/>
              <a:t>(</a:t>
            </a:r>
            <a:r>
              <a:rPr lang="ja-JP" altLang="en-US" dirty="0"/>
              <a:t>しゅうまつ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（に）</a:t>
            </a:r>
            <a:r>
              <a:rPr lang="ja-JP" altLang="en-US" dirty="0"/>
              <a:t>何</a:t>
            </a:r>
            <a:r>
              <a:rPr lang="en-US" dirty="0"/>
              <a:t>(</a:t>
            </a:r>
            <a:r>
              <a:rPr lang="ja-JP" altLang="en-US" dirty="0"/>
              <a:t>なに</a:t>
            </a:r>
            <a:r>
              <a:rPr lang="en-US" dirty="0"/>
              <a:t>)</a:t>
            </a:r>
            <a:r>
              <a:rPr lang="ja-JP" altLang="en-US" dirty="0"/>
              <a:t>をしますか。</a:t>
            </a:r>
            <a:r>
              <a:rPr lang="en-US" dirty="0"/>
              <a:t> What will you do on weekends?</a:t>
            </a:r>
          </a:p>
          <a:p>
            <a:endParaRPr lang="en-US" dirty="0"/>
          </a:p>
          <a:p>
            <a:r>
              <a:rPr lang="en-US" dirty="0"/>
              <a:t>normally do not use </a:t>
            </a:r>
            <a:r>
              <a:rPr lang="ja-JP" altLang="en-US" dirty="0"/>
              <a:t>に </a:t>
            </a:r>
            <a:r>
              <a:rPr lang="en-US" dirty="0"/>
              <a:t>with</a:t>
            </a:r>
          </a:p>
          <a:p>
            <a:pPr lvl="1"/>
            <a:r>
              <a:rPr lang="en-US" dirty="0"/>
              <a:t>(1)the </a:t>
            </a:r>
            <a:r>
              <a:rPr lang="en-US" dirty="0">
                <a:solidFill>
                  <a:srgbClr val="FF0000"/>
                </a:solidFill>
              </a:rPr>
              <a:t>parts of a day</a:t>
            </a:r>
            <a:r>
              <a:rPr lang="en-US" dirty="0"/>
              <a:t>, like "in the morning" and "at night,"</a:t>
            </a:r>
          </a:p>
          <a:p>
            <a:pPr lvl="1"/>
            <a:r>
              <a:rPr lang="en-US" dirty="0"/>
              <a:t>(2)the word for "</a:t>
            </a:r>
            <a:r>
              <a:rPr lang="en-US" dirty="0">
                <a:solidFill>
                  <a:srgbClr val="FF0000"/>
                </a:solidFill>
              </a:rPr>
              <a:t>weekend</a:t>
            </a:r>
            <a:r>
              <a:rPr lang="en-US" dirty="0"/>
              <a:t>."</a:t>
            </a:r>
          </a:p>
          <a:p>
            <a:pPr lvl="1"/>
            <a:r>
              <a:rPr lang="en-US" dirty="0"/>
              <a:t>Unlike words like </a:t>
            </a:r>
            <a:r>
              <a:rPr lang="ja-JP" altLang="en-US" dirty="0"/>
              <a:t>明日 </a:t>
            </a:r>
            <a:r>
              <a:rPr lang="en-US" dirty="0"/>
              <a:t>and </a:t>
            </a:r>
            <a:r>
              <a:rPr lang="ja-JP" altLang="en-US" dirty="0"/>
              <a:t>毎晩 </a:t>
            </a:r>
            <a:r>
              <a:rPr lang="en-US" dirty="0"/>
              <a:t>above, however, these words can be followed by </a:t>
            </a:r>
            <a:r>
              <a:rPr lang="ja-JP" altLang="en-US" dirty="0"/>
              <a:t>に </a:t>
            </a:r>
            <a:r>
              <a:rPr lang="en-US" altLang="ja-JP" dirty="0"/>
              <a:t>, </a:t>
            </a:r>
            <a:r>
              <a:rPr lang="en-US" dirty="0">
                <a:solidFill>
                  <a:srgbClr val="FF0000"/>
                </a:solidFill>
              </a:rPr>
              <a:t>depending on styles, emphases, and personal references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4 Time references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312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524000"/>
            <a:ext cx="800100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76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 Time references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782755"/>
              </p:ext>
            </p:extLst>
          </p:nvPr>
        </p:nvGraphicFramePr>
        <p:xfrm>
          <a:off x="304800" y="1224280"/>
          <a:ext cx="8534400" cy="539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need 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(1)the days of the week like "on Sunday",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月曜日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1800" u="none" strike="noStrike" dirty="0">
                          <a:effectLst/>
                        </a:rPr>
                        <a:t>、火曜日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1800" u="none" strike="noStrike" dirty="0">
                          <a:effectLst/>
                        </a:rPr>
                        <a:t>、水曜日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1800" u="none" strike="noStrike" dirty="0">
                          <a:effectLst/>
                        </a:rPr>
                        <a:t>、、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(2)numerical time expression, like "in September."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一月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1800" u="none" strike="noStrike" dirty="0">
                          <a:effectLst/>
                        </a:rPr>
                        <a:t>、二月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1800" u="none" strike="noStrike" dirty="0">
                          <a:effectLst/>
                        </a:rPr>
                        <a:t>、三月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1800" u="none" strike="noStrike" dirty="0">
                          <a:effectLst/>
                        </a:rPr>
                        <a:t>、、、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(3)numerical time expression, like "at 10:45"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十時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1800" u="none" strike="noStrike" dirty="0">
                          <a:effectLst/>
                        </a:rPr>
                        <a:t>、十時十五分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1800" u="none" strike="noStrike" dirty="0">
                          <a:effectLst/>
                        </a:rPr>
                        <a:t>、十時半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1800" u="none" strike="noStrike" dirty="0">
                          <a:effectLst/>
                        </a:rPr>
                        <a:t>、、、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(1)time expression defined relative to the present moment, such as "today", and "tomorrow."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昨日、今日、明日、、、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(2)expressions describing regular intervals, such as "every day,"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毎週、毎日、毎月、、、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(3) the word for "when."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いつ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Either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(1)the parts of a day, like "in the morning" and "at night,"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朝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（に）</a:t>
                      </a:r>
                      <a:r>
                        <a:rPr lang="ja-JP" altLang="en-US" sz="1800" u="none" strike="noStrike" dirty="0">
                          <a:effectLst/>
                        </a:rPr>
                        <a:t>、昼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（に）</a:t>
                      </a:r>
                      <a:r>
                        <a:rPr lang="ja-JP" altLang="en-US" sz="1800" u="none" strike="noStrike" dirty="0">
                          <a:effectLst/>
                        </a:rPr>
                        <a:t>、夜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（に）</a:t>
                      </a:r>
                      <a:r>
                        <a:rPr lang="ja-JP" altLang="en-US" sz="1800" u="none" strike="noStrike" dirty="0">
                          <a:effectLst/>
                        </a:rPr>
                        <a:t>、、、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(2)the word for "weekend."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週末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（に）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(3)</a:t>
                      </a:r>
                      <a:r>
                        <a:rPr lang="en-US" dirty="0"/>
                        <a:t> Approximate time references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ごろ</a:t>
                      </a:r>
                      <a:r>
                        <a:rPr lang="ja-JP" alt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（に）</a:t>
                      </a: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844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/>
          </a:bodyPr>
          <a:lstStyle/>
          <a:p>
            <a:r>
              <a:rPr lang="en-US" dirty="0"/>
              <a:t>A: </a:t>
            </a:r>
            <a:r>
              <a:rPr lang="ja-JP" altLang="en-US" dirty="0"/>
              <a:t>昼</a:t>
            </a:r>
            <a:r>
              <a:rPr lang="en-US" dirty="0"/>
              <a:t>(</a:t>
            </a:r>
            <a:r>
              <a:rPr lang="ja-JP" altLang="en-US" dirty="0"/>
              <a:t>ひる</a:t>
            </a:r>
            <a:r>
              <a:rPr lang="en-US" dirty="0"/>
              <a:t>)</a:t>
            </a:r>
            <a:r>
              <a:rPr lang="ja-JP" altLang="en-US" dirty="0"/>
              <a:t>ご飯</a:t>
            </a:r>
            <a:r>
              <a:rPr lang="en-US" dirty="0"/>
              <a:t>(</a:t>
            </a:r>
            <a:r>
              <a:rPr lang="ja-JP" altLang="en-US" dirty="0"/>
              <a:t>はん</a:t>
            </a:r>
            <a:r>
              <a:rPr lang="en-US" dirty="0"/>
              <a:t>)</a:t>
            </a:r>
            <a:r>
              <a:rPr lang="ja-JP" altLang="en-US" dirty="0"/>
              <a:t>を食</a:t>
            </a:r>
            <a:r>
              <a:rPr lang="en-US" dirty="0"/>
              <a:t>(</a:t>
            </a:r>
            <a:r>
              <a:rPr lang="ja-JP" altLang="en-US" dirty="0"/>
              <a:t>た</a:t>
            </a:r>
            <a:r>
              <a:rPr lang="en-US" dirty="0"/>
              <a:t>)</a:t>
            </a:r>
            <a:r>
              <a:rPr lang="ja-JP" altLang="en-US" dirty="0"/>
              <a:t>べ</a:t>
            </a:r>
            <a:r>
              <a:rPr lang="ja-JP" altLang="en-US" dirty="0">
                <a:solidFill>
                  <a:srgbClr val="FF0000"/>
                </a:solidFill>
              </a:rPr>
              <a:t>ませんか</a:t>
            </a:r>
            <a:r>
              <a:rPr lang="zh-CN" altLang="en-US" dirty="0"/>
              <a:t>。 </a:t>
            </a:r>
            <a:r>
              <a:rPr lang="en-US" dirty="0"/>
              <a:t>What do you say to having lunch with me? </a:t>
            </a:r>
          </a:p>
          <a:p>
            <a:r>
              <a:rPr lang="en-US" dirty="0"/>
              <a:t>B: </a:t>
            </a:r>
            <a:r>
              <a:rPr lang="zh-CN" altLang="en-US" dirty="0"/>
              <a:t>いいですね。</a:t>
            </a:r>
            <a:r>
              <a:rPr lang="en-US" dirty="0"/>
              <a:t> Sounds great. </a:t>
            </a:r>
          </a:p>
          <a:p>
            <a:endParaRPr lang="en-US" dirty="0"/>
          </a:p>
          <a:p>
            <a:r>
              <a:rPr lang="en-US" dirty="0"/>
              <a:t>A: </a:t>
            </a:r>
            <a:r>
              <a:rPr lang="zh-CN" altLang="en-US" dirty="0"/>
              <a:t>テニスをし</a:t>
            </a:r>
            <a:r>
              <a:rPr lang="zh-CN" altLang="en-US" dirty="0">
                <a:solidFill>
                  <a:srgbClr val="FF0000"/>
                </a:solidFill>
              </a:rPr>
              <a:t>ませんか</a:t>
            </a:r>
            <a:r>
              <a:rPr lang="zh-CN" altLang="en-US" dirty="0"/>
              <a:t>。</a:t>
            </a:r>
            <a:r>
              <a:rPr lang="en-US" dirty="0"/>
              <a:t> Will you play tennis with me? </a:t>
            </a:r>
          </a:p>
          <a:p>
            <a:r>
              <a:rPr lang="en-US" dirty="0"/>
              <a:t>B: </a:t>
            </a:r>
            <a:r>
              <a:rPr lang="zh-CN" altLang="en-US" dirty="0"/>
              <a:t>うーん、ちょっと。</a:t>
            </a:r>
            <a:r>
              <a:rPr lang="en-US" dirty="0"/>
              <a:t> Um, it's slightly (inconvenient for me at this moment). </a:t>
            </a:r>
          </a:p>
          <a:p>
            <a:endParaRPr lang="en-US" dirty="0"/>
          </a:p>
          <a:p>
            <a:r>
              <a:rPr lang="ja-JP" altLang="en-US" dirty="0"/>
              <a:t>～ませんか </a:t>
            </a:r>
            <a:r>
              <a:rPr lang="en-US" altLang="ja-JP" dirty="0"/>
              <a:t>: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extend an invitation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5 </a:t>
            </a:r>
            <a:r>
              <a:rPr lang="ja-JP" altLang="en-US" b="1" dirty="0"/>
              <a:t>～ませんか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/>
          </a:bodyPr>
          <a:lstStyle/>
          <a:p>
            <a:r>
              <a:rPr lang="en-US" dirty="0"/>
              <a:t>A: </a:t>
            </a:r>
            <a:r>
              <a:rPr lang="ja-JP" altLang="en-US" dirty="0"/>
              <a:t>昼</a:t>
            </a:r>
            <a:r>
              <a:rPr lang="en-US" dirty="0"/>
              <a:t>(</a:t>
            </a:r>
            <a:r>
              <a:rPr lang="ja-JP" altLang="en-US" dirty="0"/>
              <a:t>ひる</a:t>
            </a:r>
            <a:r>
              <a:rPr lang="en-US" dirty="0"/>
              <a:t>)</a:t>
            </a:r>
            <a:r>
              <a:rPr lang="ja-JP" altLang="en-US" dirty="0"/>
              <a:t>ご飯</a:t>
            </a:r>
            <a:r>
              <a:rPr lang="en-US" dirty="0"/>
              <a:t>(</a:t>
            </a:r>
            <a:r>
              <a:rPr lang="ja-JP" altLang="en-US" dirty="0"/>
              <a:t>はん</a:t>
            </a:r>
            <a:r>
              <a:rPr lang="en-US" dirty="0"/>
              <a:t>)</a:t>
            </a:r>
            <a:r>
              <a:rPr lang="ja-JP" altLang="en-US" dirty="0"/>
              <a:t>を食</a:t>
            </a:r>
            <a:r>
              <a:rPr lang="en-US" dirty="0"/>
              <a:t>(</a:t>
            </a:r>
            <a:r>
              <a:rPr lang="ja-JP" altLang="en-US" dirty="0"/>
              <a:t>た</a:t>
            </a:r>
            <a:r>
              <a:rPr lang="en-US" dirty="0"/>
              <a:t>)</a:t>
            </a:r>
            <a:r>
              <a:rPr lang="ja-JP" altLang="en-US" dirty="0"/>
              <a:t>べ</a:t>
            </a:r>
            <a:r>
              <a:rPr lang="ja-JP" altLang="en-US" dirty="0">
                <a:solidFill>
                  <a:srgbClr val="FF0000"/>
                </a:solidFill>
              </a:rPr>
              <a:t>ませんか</a:t>
            </a:r>
            <a:r>
              <a:rPr lang="zh-CN" altLang="en-US" dirty="0"/>
              <a:t>。 </a:t>
            </a:r>
            <a:r>
              <a:rPr lang="en-US" dirty="0"/>
              <a:t>What do you say to having lunch with me? </a:t>
            </a:r>
          </a:p>
          <a:p>
            <a:r>
              <a:rPr lang="en-US" dirty="0"/>
              <a:t>B: </a:t>
            </a:r>
            <a:r>
              <a:rPr lang="zh-CN" altLang="en-US" dirty="0"/>
              <a:t>いいですね。</a:t>
            </a:r>
            <a:r>
              <a:rPr lang="en-US" dirty="0"/>
              <a:t> Sounds great. </a:t>
            </a:r>
          </a:p>
          <a:p>
            <a:endParaRPr lang="en-US" dirty="0"/>
          </a:p>
          <a:p>
            <a:r>
              <a:rPr lang="en-US" dirty="0"/>
              <a:t>A: </a:t>
            </a:r>
            <a:r>
              <a:rPr lang="ja-JP" altLang="en-US" dirty="0"/>
              <a:t>昼</a:t>
            </a:r>
            <a:r>
              <a:rPr lang="en-US" dirty="0"/>
              <a:t>(</a:t>
            </a:r>
            <a:r>
              <a:rPr lang="ja-JP" altLang="en-US" dirty="0"/>
              <a:t>ひる</a:t>
            </a:r>
            <a:r>
              <a:rPr lang="en-US" dirty="0"/>
              <a:t>)</a:t>
            </a:r>
            <a:r>
              <a:rPr lang="ja-JP" altLang="en-US" dirty="0"/>
              <a:t>ご飯</a:t>
            </a:r>
            <a:r>
              <a:rPr lang="en-US" dirty="0"/>
              <a:t>(</a:t>
            </a:r>
            <a:r>
              <a:rPr lang="ja-JP" altLang="en-US" dirty="0"/>
              <a:t>はん</a:t>
            </a:r>
            <a:r>
              <a:rPr lang="en-US" dirty="0"/>
              <a:t>)</a:t>
            </a:r>
            <a:r>
              <a:rPr lang="ja-JP" altLang="en-US" dirty="0"/>
              <a:t>を食</a:t>
            </a:r>
            <a:r>
              <a:rPr lang="en-US" dirty="0"/>
              <a:t>(</a:t>
            </a:r>
            <a:r>
              <a:rPr lang="ja-JP" altLang="en-US" dirty="0"/>
              <a:t>た</a:t>
            </a:r>
            <a:r>
              <a:rPr lang="en-US" dirty="0"/>
              <a:t>)</a:t>
            </a:r>
            <a:r>
              <a:rPr lang="ja-JP" altLang="en-US" dirty="0"/>
              <a:t>べ</a:t>
            </a:r>
            <a:r>
              <a:rPr lang="ja-JP" altLang="en-US" dirty="0">
                <a:solidFill>
                  <a:srgbClr val="FF0000"/>
                </a:solidFill>
              </a:rPr>
              <a:t>ますか</a:t>
            </a:r>
            <a:r>
              <a:rPr lang="zh-CN" altLang="en-US" dirty="0"/>
              <a:t>。 </a:t>
            </a:r>
            <a:r>
              <a:rPr lang="en-US" altLang="zh-CN" dirty="0"/>
              <a:t>Will you have</a:t>
            </a:r>
            <a:r>
              <a:rPr lang="en-US" dirty="0"/>
              <a:t> lunch? </a:t>
            </a:r>
          </a:p>
          <a:p>
            <a:r>
              <a:rPr lang="en-US" dirty="0"/>
              <a:t>B: </a:t>
            </a:r>
            <a:r>
              <a:rPr lang="ja-JP" altLang="en-US" dirty="0"/>
              <a:t>はい、食べます</a:t>
            </a:r>
            <a:r>
              <a:rPr lang="zh-CN" altLang="en-US" dirty="0"/>
              <a:t>。</a:t>
            </a:r>
            <a:r>
              <a:rPr lang="en-US" dirty="0"/>
              <a:t> Yes, I will. </a:t>
            </a:r>
          </a:p>
          <a:p>
            <a:endParaRPr lang="en-US" dirty="0"/>
          </a:p>
          <a:p>
            <a:r>
              <a:rPr lang="ja-JP" altLang="en-US" dirty="0"/>
              <a:t>～ませんか </a:t>
            </a:r>
            <a:r>
              <a:rPr lang="en-US" altLang="ja-JP" dirty="0"/>
              <a:t>: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extend an invitation 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～ますか：</a:t>
            </a:r>
            <a:r>
              <a:rPr lang="en-US" altLang="ja-JP" dirty="0">
                <a:solidFill>
                  <a:srgbClr val="FF0000"/>
                </a:solidFill>
              </a:rPr>
              <a:t>to be construed as a question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5 </a:t>
            </a:r>
            <a:r>
              <a:rPr lang="ja-JP" altLang="en-US" b="1" dirty="0"/>
              <a:t>～ませんか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3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>
            <a:normAutofit/>
          </a:bodyPr>
          <a:lstStyle/>
          <a:p>
            <a:r>
              <a:rPr lang="en-US" b="1" dirty="0"/>
              <a:t>6 Word order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11" y="1219200"/>
            <a:ext cx="73056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51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905000"/>
            <a:ext cx="7747000" cy="4221163"/>
          </a:xfrm>
        </p:spPr>
        <p:txBody>
          <a:bodyPr/>
          <a:lstStyle/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今日</a:t>
            </a:r>
            <a:r>
              <a:rPr lang="en-US" dirty="0"/>
              <a:t>(</a:t>
            </a:r>
            <a:r>
              <a:rPr lang="ja-JP" altLang="en-US" dirty="0"/>
              <a:t>きょう</a:t>
            </a:r>
            <a:r>
              <a:rPr lang="en-US" dirty="0"/>
              <a:t>)</a:t>
            </a:r>
            <a:r>
              <a:rPr lang="ja-JP" altLang="en-US" dirty="0"/>
              <a:t>　図書館</a:t>
            </a:r>
            <a:r>
              <a:rPr lang="en-US" dirty="0"/>
              <a:t>(</a:t>
            </a:r>
            <a:r>
              <a:rPr lang="ja-JP" altLang="en-US" dirty="0"/>
              <a:t>としょかん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　日本語</a:t>
            </a:r>
            <a:r>
              <a:rPr lang="en-US" dirty="0"/>
              <a:t>(</a:t>
            </a:r>
            <a:r>
              <a:rPr lang="ja-JP" altLang="en-US" dirty="0"/>
              <a:t>にほんご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　勉強</a:t>
            </a:r>
            <a:r>
              <a:rPr lang="en-US" dirty="0"/>
              <a:t>(</a:t>
            </a:r>
            <a:r>
              <a:rPr lang="ja-JP" altLang="en-US" dirty="0"/>
              <a:t>べんきょう</a:t>
            </a:r>
            <a:r>
              <a:rPr lang="en-US" dirty="0"/>
              <a:t>)</a:t>
            </a:r>
            <a:r>
              <a:rPr lang="ja-JP" altLang="en-US" dirty="0"/>
              <a:t>します。 </a:t>
            </a:r>
            <a:endParaRPr lang="en-US" dirty="0"/>
          </a:p>
          <a:p>
            <a:r>
              <a:rPr lang="ja-JP" altLang="en-US" dirty="0"/>
              <a:t>私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 よく </a:t>
            </a:r>
            <a:r>
              <a:rPr lang="en-US" dirty="0"/>
              <a:t>  </a:t>
            </a:r>
            <a:r>
              <a:rPr lang="ja-JP" altLang="en-US" dirty="0"/>
              <a:t>七時</a:t>
            </a:r>
            <a:r>
              <a:rPr lang="en-US" dirty="0"/>
              <a:t>(</a:t>
            </a:r>
            <a:r>
              <a:rPr lang="ja-JP" altLang="en-US" dirty="0"/>
              <a:t>しちじ</a:t>
            </a:r>
            <a:r>
              <a:rPr lang="en-US" dirty="0"/>
              <a:t>)</a:t>
            </a:r>
            <a:r>
              <a:rPr lang="ja-JP" altLang="en-US" dirty="0"/>
              <a:t>ごろ  うち</a:t>
            </a:r>
            <a:r>
              <a:rPr lang="ja-JP" altLang="en-US" dirty="0">
                <a:solidFill>
                  <a:srgbClr val="FF0000"/>
                </a:solidFill>
              </a:rPr>
              <a:t>へ   </a:t>
            </a:r>
            <a:r>
              <a:rPr lang="ja-JP" altLang="en-US" dirty="0"/>
              <a:t>帰</a:t>
            </a:r>
            <a:r>
              <a:rPr lang="en-US" dirty="0"/>
              <a:t>(</a:t>
            </a:r>
            <a:r>
              <a:rPr lang="ja-JP" altLang="en-US" dirty="0"/>
              <a:t>かえ</a:t>
            </a:r>
            <a:r>
              <a:rPr lang="en-US" dirty="0"/>
              <a:t>)</a:t>
            </a:r>
            <a:r>
              <a:rPr lang="ja-JP" altLang="en-US" dirty="0"/>
              <a:t>ります。 </a:t>
            </a:r>
            <a:endParaRPr lang="en-US" dirty="0"/>
          </a:p>
          <a:p>
            <a:r>
              <a:rPr lang="ja-JP" altLang="en-US" dirty="0"/>
              <a:t>お名前（なまえ）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なんです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endParaRPr lang="en-US" altLang="ja-JP" dirty="0"/>
          </a:p>
          <a:p>
            <a:endParaRPr lang="en-US" dirty="0"/>
          </a:p>
          <a:p>
            <a:r>
              <a:rPr lang="en-US" dirty="0"/>
              <a:t>noun-particle sequences</a:t>
            </a:r>
          </a:p>
          <a:p>
            <a:r>
              <a:rPr lang="en-US" dirty="0"/>
              <a:t>followed by a verb or an adjective </a:t>
            </a:r>
          </a:p>
          <a:p>
            <a:r>
              <a:rPr lang="en-US" dirty="0"/>
              <a:t>followed by a sentence-final particle such as </a:t>
            </a:r>
            <a:r>
              <a:rPr lang="ja-JP" altLang="en-US" dirty="0"/>
              <a:t>か </a:t>
            </a:r>
            <a:r>
              <a:rPr lang="en-US" altLang="ja-JP" dirty="0"/>
              <a:t>, </a:t>
            </a:r>
            <a:r>
              <a:rPr lang="ja-JP" altLang="en-US" dirty="0"/>
              <a:t>ね </a:t>
            </a:r>
            <a:r>
              <a:rPr lang="en-US" altLang="ja-JP" dirty="0"/>
              <a:t>, </a:t>
            </a:r>
            <a:r>
              <a:rPr lang="en-US" dirty="0"/>
              <a:t>or </a:t>
            </a:r>
            <a:r>
              <a:rPr lang="ja-JP" altLang="en-US" dirty="0"/>
              <a:t>よ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>
            <a:normAutofit/>
          </a:bodyPr>
          <a:lstStyle/>
          <a:p>
            <a:r>
              <a:rPr lang="en-US" b="1" dirty="0"/>
              <a:t>6 Word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035704"/>
            <a:ext cx="7408333" cy="345069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five columns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Godan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81000"/>
            <a:ext cx="34290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1 Verb Conjugation  </a:t>
            </a:r>
            <a:br>
              <a:rPr lang="en-US" sz="3600" b="1" dirty="0"/>
            </a:br>
            <a:r>
              <a:rPr lang="en-US" sz="2400" b="1" dirty="0" err="1"/>
              <a:t>ru</a:t>
            </a:r>
            <a:r>
              <a:rPr lang="en-US" sz="2400" b="1" dirty="0"/>
              <a:t>-verbs</a:t>
            </a:r>
            <a:endParaRPr lang="en-US" sz="2400" dirty="0"/>
          </a:p>
        </p:txBody>
      </p:sp>
      <p:pic>
        <p:nvPicPr>
          <p:cNvPr id="7170" name="Picture 2" descr="C:\Users\Jiajun\Desktop\J-textbook-web\L3\L3-8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9173"/>
            <a:ext cx="5638800" cy="65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45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は</a:t>
            </a:r>
            <a:r>
              <a:rPr lang="ja-JP" altLang="en-US" dirty="0">
                <a:solidFill>
                  <a:srgbClr val="FF0000"/>
                </a:solidFill>
              </a:rPr>
              <a:t>ときどき</a:t>
            </a:r>
            <a:r>
              <a:rPr lang="ja-JP" altLang="en-US" dirty="0"/>
              <a:t>喫茶店</a:t>
            </a:r>
            <a:r>
              <a:rPr lang="en-US" dirty="0"/>
              <a:t>(</a:t>
            </a:r>
            <a:r>
              <a:rPr lang="ja-JP" altLang="en-US" dirty="0"/>
              <a:t>きっさてん</a:t>
            </a:r>
            <a:r>
              <a:rPr lang="en-US" dirty="0"/>
              <a:t>)</a:t>
            </a:r>
            <a:r>
              <a:rPr lang="ja-JP" altLang="en-US" dirty="0"/>
              <a:t>に行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きます。</a:t>
            </a:r>
            <a:r>
              <a:rPr lang="en-US" dirty="0"/>
              <a:t> I </a:t>
            </a:r>
            <a:r>
              <a:rPr lang="en-US" dirty="0">
                <a:solidFill>
                  <a:srgbClr val="FF0000"/>
                </a:solidFill>
              </a:rPr>
              <a:t>often</a:t>
            </a:r>
            <a:r>
              <a:rPr lang="en-US" dirty="0"/>
              <a:t> go to a coffee shop.</a:t>
            </a:r>
          </a:p>
          <a:p>
            <a:endParaRPr lang="en-US" dirty="0"/>
          </a:p>
          <a:p>
            <a:r>
              <a:rPr lang="en-US" dirty="0"/>
              <a:t>frequency adverb such as </a:t>
            </a:r>
            <a:r>
              <a:rPr lang="ja-JP" altLang="en-US" dirty="0"/>
              <a:t>毎日 </a:t>
            </a:r>
            <a:r>
              <a:rPr lang="en-US" altLang="ja-JP" dirty="0"/>
              <a:t>(</a:t>
            </a:r>
            <a:r>
              <a:rPr lang="en-US" dirty="0"/>
              <a:t>everyday), </a:t>
            </a:r>
            <a:r>
              <a:rPr lang="ja-JP" altLang="en-US" dirty="0"/>
              <a:t>よく </a:t>
            </a:r>
            <a:r>
              <a:rPr lang="en-US" altLang="ja-JP" dirty="0"/>
              <a:t>(</a:t>
            </a:r>
            <a:r>
              <a:rPr lang="en-US" dirty="0"/>
              <a:t>often), and </a:t>
            </a:r>
            <a:r>
              <a:rPr lang="ja-JP" altLang="en-US" dirty="0"/>
              <a:t>ときどき </a:t>
            </a:r>
            <a:r>
              <a:rPr lang="en-US" altLang="ja-JP" dirty="0"/>
              <a:t>(</a:t>
            </a:r>
            <a:r>
              <a:rPr lang="en-US" dirty="0"/>
              <a:t>sometimes)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7 Frequency adverbs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434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38400"/>
            <a:ext cx="7408333" cy="3687763"/>
          </a:xfrm>
        </p:spPr>
        <p:txBody>
          <a:bodyPr>
            <a:normAutofit/>
          </a:bodyPr>
          <a:lstStyle/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は</a:t>
            </a:r>
            <a:r>
              <a:rPr lang="ja-JP" altLang="en-US" dirty="0">
                <a:solidFill>
                  <a:srgbClr val="FF0000"/>
                </a:solidFill>
              </a:rPr>
              <a:t>ぜんぜん</a:t>
            </a:r>
            <a:r>
              <a:rPr lang="ja-JP" altLang="en-US" dirty="0"/>
              <a:t>テレビを見</a:t>
            </a:r>
            <a:r>
              <a:rPr lang="en-US" dirty="0"/>
              <a:t>(</a:t>
            </a:r>
            <a:r>
              <a:rPr lang="ja-JP" altLang="en-US" dirty="0"/>
              <a:t>み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ません</a:t>
            </a:r>
            <a:r>
              <a:rPr lang="ja-JP" altLang="en-US" dirty="0"/>
              <a:t>。</a:t>
            </a:r>
            <a:r>
              <a:rPr lang="en-US" dirty="0"/>
              <a:t> I do not watch TV at all.</a:t>
            </a:r>
          </a:p>
          <a:p>
            <a:r>
              <a:rPr lang="ja-JP" altLang="en-US" dirty="0"/>
              <a:t>たけしさんは</a:t>
            </a:r>
            <a:r>
              <a:rPr lang="ja-JP" altLang="en-US" dirty="0">
                <a:solidFill>
                  <a:srgbClr val="FF0000"/>
                </a:solidFill>
              </a:rPr>
              <a:t>あまり</a:t>
            </a:r>
            <a:r>
              <a:rPr lang="ja-JP" altLang="en-US" dirty="0"/>
              <a:t>勉強</a:t>
            </a:r>
            <a:r>
              <a:rPr lang="en-US" dirty="0"/>
              <a:t>(</a:t>
            </a:r>
            <a:r>
              <a:rPr lang="ja-JP" altLang="en-US" dirty="0"/>
              <a:t>べんきょう</a:t>
            </a:r>
            <a:r>
              <a:rPr lang="en-US" dirty="0"/>
              <a:t>)</a:t>
            </a:r>
            <a:r>
              <a:rPr lang="ja-JP" altLang="en-US" dirty="0"/>
              <a:t>し</a:t>
            </a:r>
            <a:r>
              <a:rPr lang="ja-JP" altLang="en-US" dirty="0">
                <a:solidFill>
                  <a:srgbClr val="FF0000"/>
                </a:solidFill>
              </a:rPr>
              <a:t>ません</a:t>
            </a:r>
            <a:r>
              <a:rPr lang="ja-JP" altLang="en-US" dirty="0"/>
              <a:t>。</a:t>
            </a:r>
            <a:r>
              <a:rPr lang="en-US" dirty="0"/>
              <a:t> Takeshi does not study much.</a:t>
            </a:r>
          </a:p>
          <a:p>
            <a:endParaRPr lang="en-US" dirty="0"/>
          </a:p>
          <a:p>
            <a:r>
              <a:rPr lang="en-US" dirty="0"/>
              <a:t>adverbs which describe how </a:t>
            </a:r>
            <a:r>
              <a:rPr lang="en-US" dirty="0">
                <a:solidFill>
                  <a:srgbClr val="FF0000"/>
                </a:solidFill>
              </a:rPr>
              <a:t>infrequent</a:t>
            </a:r>
            <a:r>
              <a:rPr lang="en-US" dirty="0"/>
              <a:t> an activity or an event is; </a:t>
            </a:r>
            <a:r>
              <a:rPr lang="ja-JP" altLang="en-US" dirty="0"/>
              <a:t>ぜんぜん </a:t>
            </a:r>
            <a:r>
              <a:rPr lang="en-US" altLang="ja-JP" dirty="0"/>
              <a:t>(</a:t>
            </a:r>
            <a:r>
              <a:rPr lang="en-US" dirty="0"/>
              <a:t>never; not at all) and </a:t>
            </a:r>
            <a:r>
              <a:rPr lang="ja-JP" altLang="en-US" dirty="0"/>
              <a:t>あまり </a:t>
            </a:r>
            <a:r>
              <a:rPr lang="en-US" altLang="ja-JP" dirty="0"/>
              <a:t>(</a:t>
            </a:r>
            <a:r>
              <a:rPr lang="en-US" dirty="0"/>
              <a:t>not often; not very much)</a:t>
            </a:r>
          </a:p>
          <a:p>
            <a:r>
              <a:rPr lang="en-US" dirty="0">
                <a:solidFill>
                  <a:srgbClr val="FF0000"/>
                </a:solidFill>
              </a:rPr>
              <a:t>anticipate the negative</a:t>
            </a:r>
            <a:r>
              <a:rPr lang="en-US" dirty="0"/>
              <a:t> at the end of the sentence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7 Frequency adverbs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3687763"/>
          </a:xfrm>
        </p:spPr>
        <p:txBody>
          <a:bodyPr>
            <a:normAutofit/>
          </a:bodyPr>
          <a:lstStyle/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は</a:t>
            </a:r>
            <a:r>
              <a:rPr lang="ja-JP" altLang="en-US" dirty="0">
                <a:solidFill>
                  <a:srgbClr val="FF0000"/>
                </a:solidFill>
              </a:rPr>
              <a:t>ぜんぜん</a:t>
            </a:r>
            <a:r>
              <a:rPr lang="ja-JP" altLang="en-US" dirty="0"/>
              <a:t>テレビを見</a:t>
            </a:r>
            <a:r>
              <a:rPr lang="en-US" dirty="0"/>
              <a:t>(</a:t>
            </a:r>
            <a:r>
              <a:rPr lang="ja-JP" altLang="en-US" dirty="0"/>
              <a:t>み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ません</a:t>
            </a:r>
            <a:r>
              <a:rPr lang="ja-JP" altLang="en-US" dirty="0"/>
              <a:t>。</a:t>
            </a:r>
            <a:r>
              <a:rPr lang="en-US" dirty="0"/>
              <a:t> I do not watch TV at all.</a:t>
            </a:r>
          </a:p>
          <a:p>
            <a:pPr lvl="1"/>
            <a:r>
              <a:rPr lang="ja-JP" altLang="en-US" dirty="0"/>
              <a:t>ぜんぜん </a:t>
            </a:r>
            <a:r>
              <a:rPr lang="en-US" altLang="ja-JP" dirty="0"/>
              <a:t>(</a:t>
            </a:r>
            <a:r>
              <a:rPr lang="en-US" dirty="0"/>
              <a:t>never; not at all)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ぜんぜん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ません。</a:t>
            </a:r>
            <a:endParaRPr lang="en-US" dirty="0"/>
          </a:p>
          <a:p>
            <a:endParaRPr lang="en-US" dirty="0"/>
          </a:p>
          <a:p>
            <a:r>
              <a:rPr lang="ja-JP" altLang="en-US" dirty="0"/>
              <a:t>たけしさんは</a:t>
            </a:r>
            <a:r>
              <a:rPr lang="ja-JP" altLang="en-US" dirty="0">
                <a:solidFill>
                  <a:srgbClr val="FF0000"/>
                </a:solidFill>
              </a:rPr>
              <a:t>あまり</a:t>
            </a:r>
            <a:r>
              <a:rPr lang="ja-JP" altLang="en-US" dirty="0"/>
              <a:t>勉強</a:t>
            </a:r>
            <a:r>
              <a:rPr lang="en-US" dirty="0"/>
              <a:t>(</a:t>
            </a:r>
            <a:r>
              <a:rPr lang="ja-JP" altLang="en-US" dirty="0"/>
              <a:t>べんきょう</a:t>
            </a:r>
            <a:r>
              <a:rPr lang="en-US" dirty="0"/>
              <a:t>)</a:t>
            </a:r>
            <a:r>
              <a:rPr lang="ja-JP" altLang="en-US" dirty="0"/>
              <a:t>し</a:t>
            </a:r>
            <a:r>
              <a:rPr lang="ja-JP" altLang="en-US" dirty="0">
                <a:solidFill>
                  <a:srgbClr val="FF0000"/>
                </a:solidFill>
              </a:rPr>
              <a:t>ません</a:t>
            </a:r>
            <a:r>
              <a:rPr lang="ja-JP" altLang="en-US" dirty="0"/>
              <a:t>。</a:t>
            </a:r>
            <a:r>
              <a:rPr lang="en-US" dirty="0"/>
              <a:t> Takeshi does not study much.</a:t>
            </a:r>
          </a:p>
          <a:p>
            <a:pPr lvl="1"/>
            <a:r>
              <a:rPr lang="ja-JP" altLang="en-US" dirty="0"/>
              <a:t>あまり </a:t>
            </a:r>
            <a:r>
              <a:rPr lang="en-US" altLang="ja-JP" dirty="0"/>
              <a:t>(</a:t>
            </a:r>
            <a:r>
              <a:rPr lang="en-US" dirty="0"/>
              <a:t>not often; not very much)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あまり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ません。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7 Frequency adverbs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44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7C8654-ACA1-40F1-A67A-16664FA1A9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167217"/>
              </p:ext>
            </p:extLst>
          </p:nvPr>
        </p:nvGraphicFramePr>
        <p:xfrm>
          <a:off x="871538" y="2209800"/>
          <a:ext cx="7408862" cy="29763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8996">
                  <a:extLst>
                    <a:ext uri="{9D8B030D-6E8A-4147-A177-3AD203B41FA5}">
                      <a16:colId xmlns:a16="http://schemas.microsoft.com/office/drawing/2014/main" val="2937955449"/>
                    </a:ext>
                  </a:extLst>
                </a:gridCol>
                <a:gridCol w="4369866">
                  <a:extLst>
                    <a:ext uri="{9D8B030D-6E8A-4147-A177-3AD203B41FA5}">
                      <a16:colId xmlns:a16="http://schemas.microsoft.com/office/drawing/2014/main" val="1663504324"/>
                    </a:ext>
                  </a:extLst>
                </a:gridCol>
              </a:tblGrid>
              <a:tr h="368157">
                <a:tc>
                  <a:txBody>
                    <a:bodyPr/>
                    <a:lstStyle/>
                    <a:p>
                      <a:pPr algn="l" fontAlgn="b"/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affirmative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21336310"/>
                  </a:ext>
                </a:extLst>
              </a:tr>
              <a:tr h="36815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毎日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～ます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extLst>
                  <a:ext uri="{0D108BD9-81ED-4DB2-BD59-A6C34878D82A}">
                    <a16:rowId xmlns:a16="http://schemas.microsoft.com/office/drawing/2014/main" val="306494227"/>
                  </a:ext>
                </a:extLst>
              </a:tr>
              <a:tr h="36815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よく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～ます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extLst>
                  <a:ext uri="{0D108BD9-81ED-4DB2-BD59-A6C34878D82A}">
                    <a16:rowId xmlns:a16="http://schemas.microsoft.com/office/drawing/2014/main" val="2248868897"/>
                  </a:ext>
                </a:extLst>
              </a:tr>
              <a:tr h="36815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ときどき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～ます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extLst>
                  <a:ext uri="{0D108BD9-81ED-4DB2-BD59-A6C34878D82A}">
                    <a16:rowId xmlns:a16="http://schemas.microsoft.com/office/drawing/2014/main" val="3443175427"/>
                  </a:ext>
                </a:extLst>
              </a:tr>
              <a:tr h="368157">
                <a:tc>
                  <a:txBody>
                    <a:bodyPr/>
                    <a:lstStyle/>
                    <a:p>
                      <a:pPr algn="l" fontAlgn="b"/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extLst>
                  <a:ext uri="{0D108BD9-81ED-4DB2-BD59-A6C34878D82A}">
                    <a16:rowId xmlns:a16="http://schemas.microsoft.com/office/drawing/2014/main" val="3694279302"/>
                  </a:ext>
                </a:extLst>
              </a:tr>
              <a:tr h="368157">
                <a:tc>
                  <a:txBody>
                    <a:bodyPr/>
                    <a:lstStyle/>
                    <a:p>
                      <a:pPr algn="l" fontAlgn="b"/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64830634"/>
                  </a:ext>
                </a:extLst>
              </a:tr>
              <a:tr h="36815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あまり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～ません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extLst>
                  <a:ext uri="{0D108BD9-81ED-4DB2-BD59-A6C34878D82A}">
                    <a16:rowId xmlns:a16="http://schemas.microsoft.com/office/drawing/2014/main" val="2119479826"/>
                  </a:ext>
                </a:extLst>
              </a:tr>
              <a:tr h="36815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ぜんぜん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～ません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288" marR="6288" marT="6288" marB="0" anchor="b"/>
                </a:tc>
                <a:extLst>
                  <a:ext uri="{0D108BD9-81ED-4DB2-BD59-A6C34878D82A}">
                    <a16:rowId xmlns:a16="http://schemas.microsoft.com/office/drawing/2014/main" val="367319116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B2F27FD-5459-41CE-BB29-07BF762C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7 Frequency adverbs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9245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/>
          <a:lstStyle/>
          <a:p>
            <a:r>
              <a:rPr lang="zh-CN" altLang="en-US" dirty="0"/>
              <a:t>メアリーさん</a:t>
            </a:r>
            <a:r>
              <a:rPr lang="zh-CN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二年生</a:t>
            </a:r>
            <a:r>
              <a:rPr lang="en-US" dirty="0"/>
              <a:t>(</a:t>
            </a:r>
            <a:r>
              <a:rPr lang="ja-JP" altLang="en-US" dirty="0"/>
              <a:t>にねんせい</a:t>
            </a:r>
            <a:r>
              <a:rPr lang="en-US" dirty="0"/>
              <a:t>)</a:t>
            </a:r>
            <a:r>
              <a:rPr lang="zh-CN" altLang="en-US" dirty="0"/>
              <a:t>です</a:t>
            </a:r>
            <a:r>
              <a:rPr lang="ja-JP" altLang="en-US" dirty="0"/>
              <a:t>。</a:t>
            </a:r>
            <a:r>
              <a:rPr lang="en-US" dirty="0"/>
              <a:t>Mary is a sophomore.</a:t>
            </a:r>
          </a:p>
          <a:p>
            <a:r>
              <a:rPr lang="ja-JP" altLang="en-US" dirty="0"/>
              <a:t>私</a:t>
            </a:r>
            <a:r>
              <a:rPr lang="en-US" dirty="0"/>
              <a:t>(</a:t>
            </a:r>
            <a:r>
              <a:rPr lang="ja-JP" altLang="en-US" dirty="0"/>
              <a:t>わたし</a:t>
            </a:r>
            <a:r>
              <a:rPr lang="en-US" dirty="0"/>
              <a:t>)</a:t>
            </a:r>
            <a:r>
              <a:rPr lang="ja-JP" altLang="en-US" dirty="0"/>
              <a:t>の専攻</a:t>
            </a:r>
            <a:r>
              <a:rPr lang="en-US" dirty="0"/>
              <a:t>(</a:t>
            </a:r>
            <a:r>
              <a:rPr lang="ja-JP" altLang="en-US" dirty="0"/>
              <a:t>せんこう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日本語</a:t>
            </a:r>
            <a:r>
              <a:rPr lang="en-US" dirty="0"/>
              <a:t>(</a:t>
            </a:r>
            <a:r>
              <a:rPr lang="ja-JP" altLang="en-US" dirty="0"/>
              <a:t>にほんご</a:t>
            </a:r>
            <a:r>
              <a:rPr lang="en-US" dirty="0"/>
              <a:t>)</a:t>
            </a:r>
            <a:r>
              <a:rPr lang="zh-CN" altLang="en-US" dirty="0"/>
              <a:t>です</a:t>
            </a:r>
            <a:r>
              <a:rPr lang="ja-JP" altLang="en-US" dirty="0"/>
              <a:t>。 </a:t>
            </a:r>
            <a:r>
              <a:rPr lang="en-US" dirty="0"/>
              <a:t>My major is Japanese language.</a:t>
            </a:r>
          </a:p>
          <a:p>
            <a:endParaRPr lang="en-US" dirty="0"/>
          </a:p>
          <a:p>
            <a:r>
              <a:rPr lang="en-US" dirty="0"/>
              <a:t>the particle </a:t>
            </a:r>
            <a:r>
              <a:rPr lang="ja-JP" altLang="en-US" dirty="0"/>
              <a:t>は </a:t>
            </a:r>
            <a:r>
              <a:rPr lang="en-US" dirty="0"/>
              <a:t>presents the </a:t>
            </a:r>
            <a:r>
              <a:rPr lang="en-US" dirty="0">
                <a:solidFill>
                  <a:srgbClr val="FF0000"/>
                </a:solidFill>
              </a:rPr>
              <a:t>topic</a:t>
            </a:r>
            <a:r>
              <a:rPr lang="en-US" dirty="0"/>
              <a:t> of one's utterance ("As for item X, it is such that... ") </a:t>
            </a:r>
          </a:p>
          <a:p>
            <a:r>
              <a:rPr lang="en-US" dirty="0"/>
              <a:t>the topic phrases are the </a:t>
            </a:r>
            <a:r>
              <a:rPr lang="en-US" dirty="0">
                <a:solidFill>
                  <a:srgbClr val="FF0000"/>
                </a:solidFill>
              </a:rPr>
              <a:t>subjects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8 The topic particle </a:t>
            </a:r>
            <a:r>
              <a:rPr lang="ja-JP" altLang="en-US" b="1" dirty="0"/>
              <a:t>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752600"/>
            <a:ext cx="7747000" cy="4373563"/>
          </a:xfrm>
        </p:spPr>
        <p:txBody>
          <a:bodyPr>
            <a:normAutofit fontScale="92500"/>
          </a:bodyPr>
          <a:lstStyle/>
          <a:p>
            <a:r>
              <a:rPr lang="ja-JP" altLang="en-US" dirty="0"/>
              <a:t>メアリーさん、週末</a:t>
            </a:r>
            <a:r>
              <a:rPr lang="en-US" dirty="0"/>
              <a:t>(</a:t>
            </a:r>
            <a:r>
              <a:rPr lang="ja-JP" altLang="en-US" dirty="0"/>
              <a:t>しゅうまつ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たいてい何</a:t>
            </a:r>
            <a:r>
              <a:rPr lang="en-US" dirty="0"/>
              <a:t>(</a:t>
            </a:r>
            <a:r>
              <a:rPr lang="ja-JP" altLang="en-US" dirty="0"/>
              <a:t>なに</a:t>
            </a:r>
            <a:r>
              <a:rPr lang="en-US" dirty="0"/>
              <a:t>)</a:t>
            </a:r>
            <a:r>
              <a:rPr lang="ja-JP" altLang="en-US" dirty="0"/>
              <a:t>をしますか。 </a:t>
            </a:r>
            <a:r>
              <a:rPr lang="en-US" dirty="0"/>
              <a:t>Mary, what do you usually do on the weekend?</a:t>
            </a:r>
          </a:p>
          <a:p>
            <a:r>
              <a:rPr lang="en-US" dirty="0">
                <a:solidFill>
                  <a:srgbClr val="FF0000"/>
                </a:solidFill>
              </a:rPr>
              <a:t>Let's talk about weekends;</a:t>
            </a:r>
            <a:r>
              <a:rPr lang="en-US" dirty="0"/>
              <a:t> what do you do on weekends?</a:t>
            </a:r>
          </a:p>
          <a:p>
            <a:endParaRPr lang="en-US" dirty="0"/>
          </a:p>
          <a:p>
            <a:r>
              <a:rPr lang="ja-JP" altLang="en-US" dirty="0"/>
              <a:t>今日</a:t>
            </a:r>
            <a:r>
              <a:rPr lang="en-US" dirty="0"/>
              <a:t>(</a:t>
            </a:r>
            <a:r>
              <a:rPr lang="ja-JP" altLang="en-US" dirty="0"/>
              <a:t>きょう</a:t>
            </a:r>
            <a:r>
              <a:rPr lang="en-US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京都</a:t>
            </a:r>
            <a:r>
              <a:rPr lang="en-US" dirty="0"/>
              <a:t>(</a:t>
            </a:r>
            <a:r>
              <a:rPr lang="ja-JP" altLang="en-US" dirty="0"/>
              <a:t>きょうと</a:t>
            </a:r>
            <a:r>
              <a:rPr lang="en-US" dirty="0"/>
              <a:t>)</a:t>
            </a:r>
            <a:r>
              <a:rPr lang="ja-JP" altLang="en-US" dirty="0"/>
              <a:t>に行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きます。 </a:t>
            </a:r>
            <a:r>
              <a:rPr lang="en-US" dirty="0"/>
              <a:t>I am going to Kyoto today.</a:t>
            </a:r>
          </a:p>
          <a:p>
            <a:r>
              <a:rPr lang="en-US" dirty="0">
                <a:solidFill>
                  <a:srgbClr val="FF0000"/>
                </a:solidFill>
              </a:rPr>
              <a:t>Let me say what I will do today; </a:t>
            </a:r>
            <a:r>
              <a:rPr lang="en-US" dirty="0"/>
              <a:t>I will go to Kyoto.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nonsubject</a:t>
            </a:r>
            <a:r>
              <a:rPr lang="en-US" dirty="0"/>
              <a:t> phrases are made topics</a:t>
            </a:r>
          </a:p>
          <a:p>
            <a:r>
              <a:rPr lang="ja-JP" altLang="en-US" dirty="0"/>
              <a:t>は </a:t>
            </a:r>
            <a:r>
              <a:rPr lang="en-US" dirty="0"/>
              <a:t>promotes time expressions as the topic of each sentence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8 The topic particle </a:t>
            </a:r>
            <a:r>
              <a:rPr lang="ja-JP" altLang="en-US" b="1" dirty="0"/>
              <a:t>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752600"/>
            <a:ext cx="7747000" cy="4373563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u="sng" dirty="0"/>
              <a:t>今日</a:t>
            </a:r>
            <a:r>
              <a:rPr lang="en-US" u="sng" dirty="0"/>
              <a:t>(</a:t>
            </a:r>
            <a:r>
              <a:rPr lang="ja-JP" altLang="en-US" u="sng" dirty="0"/>
              <a:t>きょう</a:t>
            </a:r>
            <a:r>
              <a:rPr lang="en-US" u="sng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[</a:t>
            </a:r>
            <a:r>
              <a:rPr lang="ja-JP" altLang="en-US" u="sng" dirty="0">
                <a:solidFill>
                  <a:schemeClr val="tx1"/>
                </a:solidFill>
              </a:rPr>
              <a:t>私（わたし）</a:t>
            </a:r>
            <a:r>
              <a:rPr lang="ja-JP" altLang="en-US" dirty="0">
                <a:solidFill>
                  <a:schemeClr val="tx1"/>
                </a:solidFill>
              </a:rPr>
              <a:t>は</a:t>
            </a:r>
            <a:r>
              <a:rPr lang="en-US" altLang="ja-JP" u="sng" dirty="0">
                <a:solidFill>
                  <a:schemeClr val="tx1"/>
                </a:solidFill>
              </a:rPr>
              <a:t>]</a:t>
            </a:r>
            <a:r>
              <a:rPr lang="ja-JP" altLang="en-US" dirty="0"/>
              <a:t>京都</a:t>
            </a:r>
            <a:r>
              <a:rPr lang="en-US" dirty="0"/>
              <a:t>(</a:t>
            </a:r>
            <a:r>
              <a:rPr lang="ja-JP" altLang="en-US" dirty="0"/>
              <a:t>きょうと</a:t>
            </a:r>
            <a:r>
              <a:rPr lang="en-US" dirty="0"/>
              <a:t>)</a:t>
            </a:r>
            <a:r>
              <a:rPr lang="ja-JP" altLang="en-US" dirty="0"/>
              <a:t>に行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きます。 </a:t>
            </a:r>
            <a:r>
              <a:rPr lang="en-US" altLang="ja-JP" dirty="0"/>
              <a:t>Today </a:t>
            </a:r>
            <a:r>
              <a:rPr lang="en-US" dirty="0"/>
              <a:t>I am going to Kyoto.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Let me say what I will do today; </a:t>
            </a:r>
            <a:r>
              <a:rPr lang="en-US" dirty="0"/>
              <a:t>I will go to Kyoto.)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nonsubject</a:t>
            </a:r>
            <a:r>
              <a:rPr lang="en-US" dirty="0"/>
              <a:t>  phrase is made topic. </a:t>
            </a:r>
          </a:p>
          <a:p>
            <a:pPr lvl="2"/>
            <a:r>
              <a:rPr lang="ja-JP" altLang="en-US" dirty="0"/>
              <a:t>今日</a:t>
            </a:r>
            <a:r>
              <a:rPr lang="en-US" dirty="0"/>
              <a:t>(</a:t>
            </a:r>
            <a:r>
              <a:rPr lang="ja-JP" altLang="en-US" dirty="0"/>
              <a:t>きょう</a:t>
            </a:r>
            <a:r>
              <a:rPr lang="en-US" dirty="0"/>
              <a:t>) is the topic.</a:t>
            </a:r>
          </a:p>
          <a:p>
            <a:pPr lvl="2"/>
            <a:r>
              <a:rPr lang="ja-JP" altLang="en-US" dirty="0">
                <a:solidFill>
                  <a:schemeClr val="tx1"/>
                </a:solidFill>
              </a:rPr>
              <a:t>私（わたし）</a:t>
            </a:r>
            <a:r>
              <a:rPr lang="en-US" altLang="ja-JP" dirty="0">
                <a:solidFill>
                  <a:schemeClr val="tx1"/>
                </a:solidFill>
              </a:rPr>
              <a:t>is the subject.</a:t>
            </a:r>
            <a:endParaRPr lang="en-US" dirty="0"/>
          </a:p>
          <a:p>
            <a:pPr lvl="1"/>
            <a:r>
              <a:rPr lang="en-US" altLang="ja-JP" dirty="0"/>
              <a:t>The first </a:t>
            </a:r>
            <a:r>
              <a:rPr lang="ja-JP" altLang="en-US" dirty="0"/>
              <a:t>は </a:t>
            </a:r>
            <a:r>
              <a:rPr lang="en-US" dirty="0"/>
              <a:t>promotes time expressions as the topic of the sentence</a:t>
            </a:r>
          </a:p>
          <a:p>
            <a:endParaRPr lang="en-US" dirty="0"/>
          </a:p>
          <a:p>
            <a:r>
              <a:rPr lang="ja-JP" altLang="en-US" u="sng" dirty="0"/>
              <a:t>私（わたし）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u="sng" dirty="0"/>
              <a:t>今日</a:t>
            </a:r>
            <a:r>
              <a:rPr lang="en-US" u="sng" dirty="0"/>
              <a:t>(</a:t>
            </a:r>
            <a:r>
              <a:rPr lang="ja-JP" altLang="en-US" u="sng" dirty="0"/>
              <a:t>きょう</a:t>
            </a:r>
            <a:r>
              <a:rPr lang="en-US" u="sng" dirty="0"/>
              <a:t>)</a:t>
            </a:r>
            <a:r>
              <a:rPr lang="ja-JP" altLang="en-US" u="sng" dirty="0">
                <a:solidFill>
                  <a:srgbClr val="FF0000"/>
                </a:solidFill>
              </a:rPr>
              <a:t> </a:t>
            </a:r>
            <a:r>
              <a:rPr lang="ja-JP" altLang="en-US" dirty="0"/>
              <a:t>京都</a:t>
            </a:r>
            <a:r>
              <a:rPr lang="en-US" dirty="0"/>
              <a:t>(</a:t>
            </a:r>
            <a:r>
              <a:rPr lang="ja-JP" altLang="en-US" dirty="0"/>
              <a:t>きょうと</a:t>
            </a:r>
            <a:r>
              <a:rPr lang="en-US" dirty="0"/>
              <a:t>)</a:t>
            </a:r>
            <a:r>
              <a:rPr lang="ja-JP" altLang="en-US" dirty="0"/>
              <a:t>に行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en-US" dirty="0"/>
              <a:t>)</a:t>
            </a:r>
            <a:r>
              <a:rPr lang="ja-JP" altLang="en-US" dirty="0"/>
              <a:t>きます。</a:t>
            </a:r>
            <a:br>
              <a:rPr lang="en-US" altLang="ja-JP" dirty="0"/>
            </a:br>
            <a:r>
              <a:rPr lang="en-US" dirty="0"/>
              <a:t>I am going to Kyoto today.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Subject</a:t>
            </a:r>
            <a:r>
              <a:rPr lang="en-US" dirty="0"/>
              <a:t> phrase is made topic.</a:t>
            </a:r>
          </a:p>
          <a:p>
            <a:pPr lvl="2"/>
            <a:r>
              <a:rPr lang="ja-JP" altLang="en-US" dirty="0"/>
              <a:t>私（わたし）</a:t>
            </a:r>
            <a:r>
              <a:rPr lang="en-US" altLang="ja-JP" dirty="0"/>
              <a:t>is the topic.</a:t>
            </a:r>
          </a:p>
          <a:p>
            <a:pPr lvl="2"/>
            <a:r>
              <a:rPr lang="ja-JP" altLang="en-US" dirty="0">
                <a:solidFill>
                  <a:schemeClr val="tx1"/>
                </a:solidFill>
              </a:rPr>
              <a:t>私（わたし）</a:t>
            </a:r>
            <a:r>
              <a:rPr lang="en-US" altLang="ja-JP" dirty="0">
                <a:solidFill>
                  <a:schemeClr val="tx1"/>
                </a:solidFill>
              </a:rPr>
              <a:t>is also the subject.</a:t>
            </a:r>
            <a:endParaRPr lang="en-US" dirty="0"/>
          </a:p>
          <a:p>
            <a:pPr lvl="1"/>
            <a:r>
              <a:rPr lang="ja-JP" altLang="en-US" dirty="0"/>
              <a:t>は </a:t>
            </a:r>
            <a:r>
              <a:rPr lang="en-US" dirty="0"/>
              <a:t>promotes the subject as the topic of the sentence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8 The topic particle </a:t>
            </a:r>
            <a:r>
              <a:rPr lang="ja-JP" altLang="en-US" b="1" dirty="0"/>
              <a:t>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2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8800"/>
            <a:ext cx="7408333" cy="3886200"/>
          </a:xfrm>
        </p:spPr>
        <p:txBody>
          <a:bodyPr/>
          <a:lstStyle/>
          <a:p>
            <a:r>
              <a:rPr lang="ja-JP" altLang="en-US" b="1" dirty="0"/>
              <a:t>行く </a:t>
            </a:r>
            <a:r>
              <a:rPr lang="en-US" altLang="ja-JP" b="1" dirty="0"/>
              <a:t>/ </a:t>
            </a:r>
            <a:r>
              <a:rPr lang="ja-JP" altLang="en-US" b="1" dirty="0"/>
              <a:t>来る</a:t>
            </a:r>
          </a:p>
          <a:p>
            <a:r>
              <a:rPr lang="en-US" dirty="0"/>
              <a:t>When you move to a place where the hearer is</a:t>
            </a:r>
          </a:p>
          <a:p>
            <a:r>
              <a:rPr lang="en-US" dirty="0"/>
              <a:t>I'm </a:t>
            </a:r>
            <a:r>
              <a:rPr lang="en-US" dirty="0">
                <a:solidFill>
                  <a:srgbClr val="FF0000"/>
                </a:solidFill>
              </a:rPr>
              <a:t>coming</a:t>
            </a:r>
            <a:r>
              <a:rPr lang="en-US" dirty="0"/>
              <a:t>. (in English)</a:t>
            </a:r>
          </a:p>
          <a:p>
            <a:r>
              <a:rPr lang="ja-JP" altLang="en-US" dirty="0"/>
              <a:t>私は</a:t>
            </a:r>
            <a:r>
              <a:rPr lang="ja-JP" altLang="en-US" dirty="0">
                <a:solidFill>
                  <a:srgbClr val="FF0000"/>
                </a:solidFill>
              </a:rPr>
              <a:t>行きます</a:t>
            </a:r>
            <a:r>
              <a:rPr lang="ja-JP" altLang="en-US" dirty="0"/>
              <a:t>。 </a:t>
            </a:r>
            <a:r>
              <a:rPr lang="en-US" altLang="ja-JP" dirty="0"/>
              <a:t>(</a:t>
            </a:r>
            <a:r>
              <a:rPr lang="en-US" dirty="0"/>
              <a:t>in Japanese. Lit. I am </a:t>
            </a:r>
            <a:r>
              <a:rPr lang="en-US" dirty="0">
                <a:solidFill>
                  <a:srgbClr val="FF0000"/>
                </a:solidFill>
              </a:rPr>
              <a:t>going</a:t>
            </a:r>
            <a:r>
              <a:rPr lang="en-US" dirty="0"/>
              <a:t>.)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/>
              <a:t>表現（ひょうげん）ノート</a:t>
            </a:r>
            <a:r>
              <a:rPr lang="en-US" altLang="ja-JP" sz="3200" dirty="0"/>
              <a:t>......4</a:t>
            </a:r>
            <a:r>
              <a:rPr lang="ja-JP" altLang="en-US" sz="3200" dirty="0"/>
              <a:t>　 </a:t>
            </a:r>
            <a:r>
              <a:rPr lang="en-US" sz="3200" dirty="0"/>
              <a:t>Expression Notes 4</a:t>
            </a:r>
          </a:p>
        </p:txBody>
      </p:sp>
    </p:spTree>
    <p:extLst>
      <p:ext uri="{BB962C8B-B14F-4D97-AF65-F5344CB8AC3E}">
        <p14:creationId xmlns:p14="http://schemas.microsoft.com/office/powerpoint/2010/main" val="587236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来（く）る </a:t>
            </a:r>
            <a:r>
              <a:rPr lang="en-US" dirty="0"/>
              <a:t>is a movement toward the place where the speaker is, 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行（い）く </a:t>
            </a:r>
            <a:r>
              <a:rPr lang="en-US" dirty="0"/>
              <a:t>is a movement in a direction away from the speaker.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/>
              <a:t>表現（ひょうげん）ノート</a:t>
            </a:r>
            <a:r>
              <a:rPr lang="en-US" altLang="ja-JP" sz="3200" dirty="0"/>
              <a:t>......4</a:t>
            </a:r>
            <a:r>
              <a:rPr lang="ja-JP" altLang="en-US" sz="3200" dirty="0"/>
              <a:t>　 </a:t>
            </a:r>
            <a:r>
              <a:rPr lang="en-US" sz="3200" dirty="0"/>
              <a:t>Expression Notes 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83439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094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b="1" dirty="0"/>
              <a:t>ちょっと</a:t>
            </a:r>
          </a:p>
          <a:p>
            <a:r>
              <a:rPr lang="ja-JP" altLang="en-US" dirty="0"/>
              <a:t>ちょっと </a:t>
            </a:r>
            <a:r>
              <a:rPr lang="en-US" dirty="0"/>
              <a:t>literally means </a:t>
            </a:r>
            <a:r>
              <a:rPr lang="en-US" dirty="0">
                <a:solidFill>
                  <a:srgbClr val="FF0000"/>
                </a:solidFill>
              </a:rPr>
              <a:t>"a little," "a bit," "a small amount,"</a:t>
            </a:r>
            <a:r>
              <a:rPr lang="en-US" dirty="0"/>
              <a:t> as in</a:t>
            </a:r>
          </a:p>
          <a:p>
            <a:r>
              <a:rPr lang="ja-JP" altLang="en-US" dirty="0"/>
              <a:t>ちょっとください。 </a:t>
            </a:r>
            <a:r>
              <a:rPr lang="en-US" dirty="0"/>
              <a:t>Please give me a little.</a:t>
            </a:r>
          </a:p>
          <a:p>
            <a:r>
              <a:rPr lang="ja-JP" altLang="en-US" dirty="0"/>
              <a:t>ちょっと待（ま）ってください。 </a:t>
            </a:r>
            <a:r>
              <a:rPr lang="en-US" dirty="0"/>
              <a:t>Please wait for a moment.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......4</a:t>
            </a:r>
            <a:r>
              <a:rPr lang="ja-JP" altLang="en-US" dirty="0"/>
              <a:t>　 </a:t>
            </a:r>
            <a:r>
              <a:rPr lang="en-US" dirty="0"/>
              <a:t>Expression Notes 4</a:t>
            </a:r>
          </a:p>
        </p:txBody>
      </p:sp>
    </p:spTree>
    <p:extLst>
      <p:ext uri="{BB962C8B-B14F-4D97-AF65-F5344CB8AC3E}">
        <p14:creationId xmlns:p14="http://schemas.microsoft.com/office/powerpoint/2010/main" val="184406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458199" cy="4678363"/>
          </a:xfrm>
        </p:spPr>
        <p:txBody>
          <a:bodyPr/>
          <a:lstStyle/>
          <a:p>
            <a:r>
              <a:rPr lang="en-US" altLang="ja-JP" dirty="0"/>
              <a:t>3. </a:t>
            </a:r>
            <a:r>
              <a:rPr lang="en-US" dirty="0"/>
              <a:t>The second kana to the last and </a:t>
            </a:r>
            <a:r>
              <a:rPr lang="ja-JP" altLang="en-US" dirty="0"/>
              <a:t>る </a:t>
            </a:r>
            <a:r>
              <a:rPr lang="en-US" dirty="0"/>
              <a:t>will be written as </a:t>
            </a:r>
            <a:r>
              <a:rPr lang="en-US" dirty="0" err="1">
                <a:solidFill>
                  <a:srgbClr val="FF0000"/>
                </a:solidFill>
              </a:rPr>
              <a:t>okurigana</a:t>
            </a:r>
            <a:r>
              <a:rPr lang="en-US" dirty="0"/>
              <a:t> behind the kanji. For example, </a:t>
            </a:r>
            <a:r>
              <a:rPr lang="ja-JP" altLang="en-US" dirty="0"/>
              <a:t>食</a:t>
            </a:r>
            <a:r>
              <a:rPr lang="ja-JP" altLang="en-US" dirty="0">
                <a:solidFill>
                  <a:srgbClr val="FF0000"/>
                </a:solidFill>
              </a:rPr>
              <a:t>べる</a:t>
            </a:r>
            <a:r>
              <a:rPr lang="ja-JP" altLang="en-US" dirty="0"/>
              <a:t> 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09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sz="3600" dirty="0" err="1"/>
              <a:t>ru</a:t>
            </a:r>
            <a:r>
              <a:rPr lang="en-US" sz="3600" dirty="0"/>
              <a:t>-verbs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990680" cy="200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2286000"/>
            <a:ext cx="3962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356" y="4724400"/>
            <a:ext cx="34385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997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 lnSpcReduction="10000"/>
          </a:bodyPr>
          <a:lstStyle/>
          <a:p>
            <a:r>
              <a:rPr lang="ja-JP" altLang="en-US" b="1" dirty="0"/>
              <a:t>ちょっと</a:t>
            </a:r>
          </a:p>
          <a:p>
            <a:r>
              <a:rPr lang="en-US" dirty="0"/>
              <a:t>It is commonly used for </a:t>
            </a:r>
            <a:r>
              <a:rPr lang="en-US" dirty="0">
                <a:solidFill>
                  <a:srgbClr val="FF0000"/>
                </a:solidFill>
              </a:rPr>
              <a:t>a polite refusal</a:t>
            </a:r>
            <a:r>
              <a:rPr lang="en-US" dirty="0"/>
              <a:t>. In this case, it means </a:t>
            </a:r>
            <a:r>
              <a:rPr lang="en-US" dirty="0">
                <a:solidFill>
                  <a:srgbClr val="FF0000"/>
                </a:solidFill>
              </a:rPr>
              <a:t>"inconvenient," "impossible," and so on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A: </a:t>
            </a:r>
            <a:r>
              <a:rPr lang="ja-JP" altLang="en-US" dirty="0"/>
              <a:t>土曜日（どようび）に映画（えいが）を見（み）ませんか？</a:t>
            </a:r>
            <a:r>
              <a:rPr lang="en-US" dirty="0"/>
              <a:t>Will you see a movie on Saturday?</a:t>
            </a:r>
          </a:p>
          <a:p>
            <a:pPr lvl="1"/>
            <a:r>
              <a:rPr lang="en-US" dirty="0"/>
              <a:t>B: </a:t>
            </a:r>
            <a:r>
              <a:rPr lang="ja-JP" altLang="en-US" dirty="0"/>
              <a:t>土曜日は、</a:t>
            </a:r>
            <a:r>
              <a:rPr lang="ja-JP" altLang="en-US" dirty="0">
                <a:solidFill>
                  <a:srgbClr val="FF0000"/>
                </a:solidFill>
              </a:rPr>
              <a:t>ちょっと</a:t>
            </a:r>
            <a:r>
              <a:rPr lang="ja-JP" altLang="en-US" dirty="0"/>
              <a:t>。</a:t>
            </a:r>
            <a:r>
              <a:rPr lang="en-US" dirty="0"/>
              <a:t>Saturday is not convenient. (lit., Saturday is a little bit.)</a:t>
            </a:r>
          </a:p>
          <a:p>
            <a:endParaRPr lang="en-US" dirty="0"/>
          </a:p>
          <a:p>
            <a:r>
              <a:rPr lang="en-US" dirty="0"/>
              <a:t>Japanese people don't normally reject requests, suggestions, or invitations with </a:t>
            </a:r>
            <a:r>
              <a:rPr lang="ja-JP" altLang="en-US" dirty="0"/>
              <a:t>いいえ </a:t>
            </a:r>
            <a:r>
              <a:rPr lang="en-US" altLang="ja-JP" dirty="0"/>
              <a:t>(</a:t>
            </a:r>
            <a:r>
              <a:rPr lang="en-US" dirty="0"/>
              <a:t>No), because it sounds </a:t>
            </a:r>
            <a:r>
              <a:rPr lang="en-US" dirty="0">
                <a:solidFill>
                  <a:srgbClr val="FF0000"/>
                </a:solidFill>
              </a:rPr>
              <a:t>too direct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......4</a:t>
            </a:r>
            <a:r>
              <a:rPr lang="ja-JP" altLang="en-US" dirty="0"/>
              <a:t>　 </a:t>
            </a:r>
            <a:r>
              <a:rPr lang="en-US" dirty="0"/>
              <a:t>Expression Notes 4</a:t>
            </a:r>
          </a:p>
        </p:txBody>
      </p:sp>
    </p:spTree>
    <p:extLst>
      <p:ext uri="{BB962C8B-B14F-4D97-AF65-F5344CB8AC3E}">
        <p14:creationId xmlns:p14="http://schemas.microsoft.com/office/powerpoint/2010/main" val="636099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dirty="0"/>
              <a:t>そうですね。</a:t>
            </a:r>
            <a:r>
              <a:rPr lang="en-US" altLang="ja-JP" dirty="0"/>
              <a:t>That is right.; Let me see.</a:t>
            </a:r>
          </a:p>
          <a:p>
            <a:endParaRPr lang="en-US" dirty="0"/>
          </a:p>
          <a:p>
            <a:r>
              <a:rPr lang="en-US" dirty="0"/>
              <a:t>A:</a:t>
            </a:r>
            <a:r>
              <a:rPr lang="ja-JP" altLang="en-US" dirty="0"/>
              <a:t>　メアリーさん、週末（しゅうまつ）はたいてい何（なに）をしますか。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そうですね</a:t>
            </a:r>
            <a:r>
              <a:rPr lang="ja-JP" altLang="en-US" dirty="0"/>
              <a:t>。たいていうちで勉強します。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......4</a:t>
            </a:r>
            <a:r>
              <a:rPr lang="ja-JP" altLang="en-US" dirty="0"/>
              <a:t>　 </a:t>
            </a:r>
            <a:r>
              <a:rPr lang="en-US" dirty="0"/>
              <a:t>Expression Notes 4</a:t>
            </a:r>
          </a:p>
        </p:txBody>
      </p:sp>
    </p:spTree>
    <p:extLst>
      <p:ext uri="{BB962C8B-B14F-4D97-AF65-F5344CB8AC3E}">
        <p14:creationId xmlns:p14="http://schemas.microsoft.com/office/powerpoint/2010/main" val="2878168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dirty="0"/>
              <a:t>でも</a:t>
            </a:r>
            <a:r>
              <a:rPr lang="en-US" altLang="ja-JP" dirty="0"/>
              <a:t> but; however; though; nevertheless; still; yet; even so</a:t>
            </a:r>
          </a:p>
          <a:p>
            <a:r>
              <a:rPr lang="ja-JP" altLang="en-US" dirty="0"/>
              <a:t>たいていうちで勉強（べんきょう）します。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/>
              <a:t>、ときどき映画（えいが）を見（み）ます。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......4</a:t>
            </a:r>
            <a:r>
              <a:rPr lang="ja-JP" altLang="en-US" dirty="0"/>
              <a:t>　 </a:t>
            </a:r>
            <a:r>
              <a:rPr lang="en-US" dirty="0"/>
              <a:t>Expression Notes 4</a:t>
            </a:r>
          </a:p>
        </p:txBody>
      </p:sp>
    </p:spTree>
    <p:extLst>
      <p:ext uri="{BB962C8B-B14F-4D97-AF65-F5344CB8AC3E}">
        <p14:creationId xmlns:p14="http://schemas.microsoft.com/office/powerpoint/2010/main" val="1791544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dirty="0"/>
              <a:t>そうですか。</a:t>
            </a:r>
            <a:r>
              <a:rPr lang="en-US" altLang="ja-JP" dirty="0"/>
              <a:t>I see…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......4</a:t>
            </a:r>
            <a:r>
              <a:rPr lang="ja-JP" altLang="en-US" dirty="0"/>
              <a:t>　 </a:t>
            </a:r>
            <a:r>
              <a:rPr lang="en-US" dirty="0"/>
              <a:t>Expression Notes 4</a:t>
            </a:r>
          </a:p>
        </p:txBody>
      </p:sp>
    </p:spTree>
    <p:extLst>
      <p:ext uri="{BB962C8B-B14F-4D97-AF65-F5344CB8AC3E}">
        <p14:creationId xmlns:p14="http://schemas.microsoft.com/office/powerpoint/2010/main" val="925732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dirty="0"/>
              <a:t>～はどうですか。</a:t>
            </a:r>
            <a:r>
              <a:rPr lang="en-US" altLang="ja-JP" dirty="0"/>
              <a:t>How about…?; How is …?</a:t>
            </a:r>
          </a:p>
          <a:p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日曜日（にちようび）は</a:t>
            </a:r>
            <a:r>
              <a:rPr lang="ja-JP" altLang="en-US" dirty="0">
                <a:solidFill>
                  <a:srgbClr val="FF0000"/>
                </a:solidFill>
              </a:rPr>
              <a:t>どうですか</a:t>
            </a:r>
            <a:r>
              <a:rPr lang="ja-JP" altLang="en-US" dirty="0"/>
              <a:t>。</a:t>
            </a:r>
            <a:r>
              <a:rPr lang="en-US" altLang="ja-JP" dirty="0"/>
              <a:t>How about Sunday?</a:t>
            </a:r>
          </a:p>
          <a:p>
            <a:r>
              <a:rPr lang="en-US" altLang="ja-JP" dirty="0"/>
              <a:t>B:</a:t>
            </a:r>
            <a:r>
              <a:rPr lang="ja-JP" altLang="en-US" dirty="0"/>
              <a:t>　いいですね。</a:t>
            </a:r>
            <a:r>
              <a:rPr lang="en-US" altLang="ja-JP" dirty="0"/>
              <a:t>That </a:t>
            </a:r>
            <a:r>
              <a:rPr lang="en-US" altLang="ja-JP"/>
              <a:t>is great!</a:t>
            </a:r>
            <a:endParaRPr lang="en-US" altLang="ja-JP" dirty="0"/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表現（ひょうげん）ノート</a:t>
            </a:r>
            <a:r>
              <a:rPr lang="en-US" altLang="ja-JP" dirty="0"/>
              <a:t>......4</a:t>
            </a:r>
            <a:r>
              <a:rPr lang="ja-JP" altLang="en-US" dirty="0"/>
              <a:t>　 </a:t>
            </a:r>
            <a:r>
              <a:rPr lang="en-US" dirty="0"/>
              <a:t>Expression Notes 4</a:t>
            </a:r>
          </a:p>
        </p:txBody>
      </p:sp>
    </p:spTree>
    <p:extLst>
      <p:ext uri="{BB962C8B-B14F-4D97-AF65-F5344CB8AC3E}">
        <p14:creationId xmlns:p14="http://schemas.microsoft.com/office/powerpoint/2010/main" val="276631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738533" cy="4297363"/>
          </a:xfrm>
        </p:spPr>
        <p:txBody>
          <a:bodyPr>
            <a:normAutofit/>
          </a:bodyPr>
          <a:lstStyle/>
          <a:p>
            <a:r>
              <a:rPr lang="en-US" dirty="0"/>
              <a:t>Ex:</a:t>
            </a:r>
            <a:r>
              <a:rPr lang="ja-JP" altLang="en-US" dirty="0"/>
              <a:t>週末（しゅうまつ）はたいてい何（なに）をしますか。</a:t>
            </a:r>
            <a:endParaRPr lang="en-US" altLang="ja-JP" dirty="0"/>
          </a:p>
          <a:p>
            <a:r>
              <a:rPr lang="en-US" dirty="0"/>
              <a:t>1.stop after the particle (recommended)</a:t>
            </a:r>
          </a:p>
          <a:p>
            <a:r>
              <a:rPr lang="ja-JP" altLang="en-US" dirty="0"/>
              <a:t>週末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/>
              <a:t>たいてい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/>
              <a:t>何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/>
              <a:t>します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00B050"/>
                </a:solidFill>
              </a:rPr>
              <a:t>appropriate</a:t>
            </a:r>
            <a:r>
              <a:rPr lang="en-US" altLang="ja-JP" dirty="0"/>
              <a:t>)</a:t>
            </a:r>
          </a:p>
          <a:p>
            <a:endParaRPr lang="en-US" dirty="0"/>
          </a:p>
          <a:p>
            <a:r>
              <a:rPr lang="en-US" dirty="0"/>
              <a:t>Never stop before the particle</a:t>
            </a:r>
          </a:p>
          <a:p>
            <a:r>
              <a:rPr lang="ja-JP" altLang="en-US" dirty="0"/>
              <a:t>週末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たいてい</a:t>
            </a:r>
            <a:r>
              <a:rPr lang="ja-JP" altLang="en-US" dirty="0">
                <a:solidFill>
                  <a:srgbClr val="FF0000"/>
                </a:solidFill>
              </a:rPr>
              <a:t>＿</a:t>
            </a:r>
            <a:r>
              <a:rPr lang="ja-JP" altLang="en-US" dirty="0"/>
              <a:t>何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します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FF0000"/>
                </a:solidFill>
              </a:rPr>
              <a:t>inappropriate</a:t>
            </a:r>
            <a:r>
              <a:rPr lang="en-US" altLang="ja-JP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2.stop after each word</a:t>
            </a:r>
          </a:p>
          <a:p>
            <a:r>
              <a:rPr lang="ja-JP" altLang="en-US" dirty="0"/>
              <a:t>週末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/>
              <a:t>たいてい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/>
              <a:t>何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/>
              <a:t>します</a:t>
            </a:r>
            <a:r>
              <a:rPr lang="en-US" altLang="ja-JP" dirty="0">
                <a:solidFill>
                  <a:srgbClr val="FF0000"/>
                </a:solidFill>
              </a:rPr>
              <a:t>__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read professionally?</a:t>
            </a:r>
            <a:br>
              <a:rPr lang="en-US" dirty="0"/>
            </a:br>
            <a:r>
              <a:rPr lang="en-US" sz="2000" dirty="0"/>
              <a:t>Where to do the segmentation?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76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738533" cy="4297363"/>
          </a:xfrm>
        </p:spPr>
        <p:txBody>
          <a:bodyPr>
            <a:normAutofit/>
          </a:bodyPr>
          <a:lstStyle/>
          <a:p>
            <a:r>
              <a:rPr lang="en-US" dirty="0"/>
              <a:t>Ex:</a:t>
            </a:r>
            <a:r>
              <a:rPr lang="ja-JP" altLang="en-US" dirty="0"/>
              <a:t>土曜日</a:t>
            </a:r>
            <a:r>
              <a:rPr lang="en-US" dirty="0"/>
              <a:t>(</a:t>
            </a:r>
            <a:r>
              <a:rPr lang="ja-JP" altLang="en-US" dirty="0"/>
              <a:t>どようび</a:t>
            </a:r>
            <a:r>
              <a:rPr lang="en-US" dirty="0"/>
              <a:t>)</a:t>
            </a:r>
            <a:r>
              <a:rPr lang="ja-JP" altLang="en-US" dirty="0"/>
              <a:t>に映画</a:t>
            </a:r>
            <a:r>
              <a:rPr lang="en-US" dirty="0"/>
              <a:t>(</a:t>
            </a:r>
            <a:r>
              <a:rPr lang="ja-JP" altLang="en-US" dirty="0"/>
              <a:t>えいが</a:t>
            </a:r>
            <a:r>
              <a:rPr lang="en-US" dirty="0"/>
              <a:t>)</a:t>
            </a:r>
            <a:r>
              <a:rPr lang="ja-JP" altLang="en-US" dirty="0"/>
              <a:t>を見（み）ませんか。</a:t>
            </a:r>
            <a:endParaRPr lang="en-US" altLang="ja-JP" dirty="0"/>
          </a:p>
          <a:p>
            <a:r>
              <a:rPr lang="en-US" dirty="0"/>
              <a:t>1.stop after the particle (recommended)</a:t>
            </a:r>
          </a:p>
          <a:p>
            <a:r>
              <a:rPr lang="ja-JP" altLang="en-US" dirty="0"/>
              <a:t>土曜日</a:t>
            </a:r>
            <a:r>
              <a:rPr lang="ja-JP" altLang="en-US" dirty="0">
                <a:solidFill>
                  <a:srgbClr val="FF0000"/>
                </a:solidFill>
              </a:rPr>
              <a:t>に＿</a:t>
            </a:r>
            <a:r>
              <a:rPr lang="ja-JP" altLang="en-US" dirty="0"/>
              <a:t>映画</a:t>
            </a:r>
            <a:r>
              <a:rPr lang="ja-JP" altLang="en-US" dirty="0">
                <a:solidFill>
                  <a:srgbClr val="FF0000"/>
                </a:solidFill>
              </a:rPr>
              <a:t>を＿</a:t>
            </a:r>
            <a:r>
              <a:rPr lang="ja-JP" altLang="en-US" dirty="0"/>
              <a:t>見ません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00B050"/>
                </a:solidFill>
              </a:rPr>
              <a:t>appropriate</a:t>
            </a:r>
            <a:r>
              <a:rPr lang="en-US" altLang="ja-JP" dirty="0"/>
              <a:t>)</a:t>
            </a:r>
          </a:p>
          <a:p>
            <a:endParaRPr lang="en-US" dirty="0"/>
          </a:p>
          <a:p>
            <a:r>
              <a:rPr lang="en-US" dirty="0"/>
              <a:t>Never stop before the particle</a:t>
            </a:r>
          </a:p>
          <a:p>
            <a:r>
              <a:rPr lang="ja-JP" altLang="en-US" dirty="0"/>
              <a:t>土曜日</a:t>
            </a:r>
            <a:r>
              <a:rPr lang="ja-JP" altLang="en-US" dirty="0">
                <a:solidFill>
                  <a:srgbClr val="FF0000"/>
                </a:solidFill>
              </a:rPr>
              <a:t>＿に</a:t>
            </a:r>
            <a:r>
              <a:rPr lang="ja-JP" altLang="en-US" dirty="0"/>
              <a:t>映画</a:t>
            </a:r>
            <a:r>
              <a:rPr lang="ja-JP" altLang="en-US" dirty="0">
                <a:solidFill>
                  <a:srgbClr val="FF0000"/>
                </a:solidFill>
              </a:rPr>
              <a:t>＿を</a:t>
            </a:r>
            <a:r>
              <a:rPr lang="ja-JP" altLang="en-US" dirty="0"/>
              <a:t>見ません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FF0000"/>
                </a:solidFill>
              </a:rPr>
              <a:t>inappropriate</a:t>
            </a:r>
            <a:r>
              <a:rPr lang="en-US" altLang="ja-JP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2.stop after each word</a:t>
            </a:r>
          </a:p>
          <a:p>
            <a:r>
              <a:rPr lang="ja-JP" altLang="en-US" dirty="0"/>
              <a:t>土曜日</a:t>
            </a:r>
            <a:r>
              <a:rPr lang="ja-JP" altLang="en-US" dirty="0">
                <a:solidFill>
                  <a:srgbClr val="FF0000"/>
                </a:solidFill>
              </a:rPr>
              <a:t>＿</a:t>
            </a:r>
            <a:r>
              <a:rPr lang="ja-JP" altLang="en-US" dirty="0"/>
              <a:t>に</a:t>
            </a:r>
            <a:r>
              <a:rPr lang="ja-JP" altLang="en-US" dirty="0">
                <a:solidFill>
                  <a:srgbClr val="FF0000"/>
                </a:solidFill>
              </a:rPr>
              <a:t>＿</a:t>
            </a:r>
            <a:r>
              <a:rPr lang="ja-JP" altLang="en-US" dirty="0"/>
              <a:t>映画</a:t>
            </a:r>
            <a:r>
              <a:rPr lang="ja-JP" altLang="en-US" dirty="0">
                <a:solidFill>
                  <a:srgbClr val="FF0000"/>
                </a:solidFill>
              </a:rPr>
              <a:t>＿</a:t>
            </a:r>
            <a:r>
              <a:rPr lang="ja-JP" altLang="en-US" dirty="0"/>
              <a:t>を</a:t>
            </a:r>
            <a:r>
              <a:rPr lang="ja-JP" altLang="en-US" dirty="0">
                <a:solidFill>
                  <a:srgbClr val="FF0000"/>
                </a:solidFill>
              </a:rPr>
              <a:t>＿</a:t>
            </a:r>
            <a:r>
              <a:rPr lang="ja-JP" altLang="en-US" dirty="0"/>
              <a:t>見ません</a:t>
            </a:r>
            <a:r>
              <a:rPr lang="ja-JP" altLang="en-US" dirty="0">
                <a:solidFill>
                  <a:srgbClr val="FF0000"/>
                </a:solidFill>
              </a:rPr>
              <a:t>＿</a:t>
            </a:r>
            <a:r>
              <a:rPr lang="ja-JP" altLang="en-US" dirty="0"/>
              <a:t>か。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read professionally?</a:t>
            </a:r>
            <a:br>
              <a:rPr lang="en-US" dirty="0"/>
            </a:br>
            <a:r>
              <a:rPr lang="en-US" sz="2000" dirty="0"/>
              <a:t>Where to do the segmentation?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703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3276600" cy="34506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on-</a:t>
            </a:r>
            <a:r>
              <a:rPr lang="en-US" dirty="0" err="1"/>
              <a:t>yomi</a:t>
            </a:r>
            <a:r>
              <a:rPr lang="en-US" dirty="0"/>
              <a:t>: the pronunciation is originally borrowed from Chinese.</a:t>
            </a:r>
          </a:p>
          <a:p>
            <a:endParaRPr lang="en-US" dirty="0"/>
          </a:p>
          <a:p>
            <a:r>
              <a:rPr lang="en-US" dirty="0"/>
              <a:t>Kun-</a:t>
            </a:r>
            <a:r>
              <a:rPr lang="en-US" dirty="0" err="1"/>
              <a:t>yomi</a:t>
            </a:r>
            <a:r>
              <a:rPr lang="en-US" dirty="0"/>
              <a:t>: the pronunciation is native Japanese reading.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334000" cy="9570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How to count </a:t>
            </a:r>
            <a:br>
              <a:rPr lang="en-US" dirty="0"/>
            </a:br>
            <a:r>
              <a:rPr lang="en-US" dirty="0"/>
              <a:t>-</a:t>
            </a:r>
            <a:r>
              <a:rPr lang="en-US" sz="3600" dirty="0"/>
              <a:t>in kanji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411982"/>
              </p:ext>
            </p:extLst>
          </p:nvPr>
        </p:nvGraphicFramePr>
        <p:xfrm>
          <a:off x="4114800" y="304795"/>
          <a:ext cx="4648200" cy="6381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4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24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Numeral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kanji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Pronunciation (on-</a:t>
                      </a:r>
                      <a:r>
                        <a:rPr lang="en-US" sz="2200" u="none" strike="noStrike" dirty="0" err="1">
                          <a:effectLst/>
                        </a:rPr>
                        <a:t>yomi</a:t>
                      </a:r>
                      <a:r>
                        <a:rPr lang="en-US" sz="2200" u="none" strike="noStrike" dirty="0">
                          <a:effectLst/>
                        </a:rPr>
                        <a:t>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一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いち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二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に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三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さん</a:t>
                      </a:r>
                      <a:endParaRPr lang="en-US" altLang="ja-JP" sz="2200" b="0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四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し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5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五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ご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六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ろく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7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七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しち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8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八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はち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九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きゅう・</a:t>
                      </a:r>
                      <a:r>
                        <a:rPr lang="ja-JP" altLang="en-US" sz="2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く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10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十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じゅう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百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ひゃく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千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せん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53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10,000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万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まん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532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count</a:t>
            </a:r>
            <a:br>
              <a:rPr lang="en-US" dirty="0"/>
            </a:br>
            <a:r>
              <a:rPr lang="en-US" dirty="0"/>
              <a:t>-</a:t>
            </a:r>
            <a:r>
              <a:rPr lang="en-US" sz="2700" dirty="0"/>
              <a:t>Traditional way of counting small items or years of age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945722"/>
              </p:ext>
            </p:extLst>
          </p:nvPr>
        </p:nvGraphicFramePr>
        <p:xfrm>
          <a:off x="1981200" y="1828800"/>
          <a:ext cx="5029199" cy="48006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3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01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Numeral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kanji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Pronunciation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一つ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ひとつ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二つ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ふたつ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三つ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み</a:t>
                      </a:r>
                      <a:r>
                        <a:rPr lang="ja-JP" altLang="en-US" sz="2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っ</a:t>
                      </a:r>
                      <a:r>
                        <a:rPr lang="ja-JP" altLang="en-US" sz="2200" u="none" strike="noStrike" dirty="0">
                          <a:effectLst/>
                        </a:rPr>
                        <a:t>つ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四つ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よ</a:t>
                      </a:r>
                      <a:r>
                        <a:rPr lang="ja-JP" altLang="en-US" sz="2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っ</a:t>
                      </a:r>
                      <a:r>
                        <a:rPr lang="ja-JP" altLang="en-US" sz="2200" u="none" strike="noStrike" dirty="0">
                          <a:effectLst/>
                        </a:rPr>
                        <a:t>つ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5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五つ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いつつ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6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六つ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む</a:t>
                      </a:r>
                      <a:r>
                        <a:rPr lang="ja-JP" altLang="en-US" sz="2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っ</a:t>
                      </a:r>
                      <a:r>
                        <a:rPr lang="ja-JP" altLang="en-US" sz="2200" u="none" strike="noStrike" dirty="0">
                          <a:effectLst/>
                        </a:rPr>
                        <a:t>つ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7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七つ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ななつ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8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八つ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effectLst/>
                        </a:rPr>
                        <a:t>や</a:t>
                      </a:r>
                      <a:r>
                        <a:rPr lang="ja-JP" altLang="en-US" sz="2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っ</a:t>
                      </a:r>
                      <a:r>
                        <a:rPr lang="ja-JP" altLang="en-US" sz="2200" u="none" strike="noStrike" dirty="0">
                          <a:effectLst/>
                        </a:rPr>
                        <a:t>つ</a:t>
                      </a:r>
                      <a:endParaRPr lang="ja-JP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9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九つ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ここのつ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10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>
                          <a:effectLst/>
                        </a:rPr>
                        <a:t>十</a:t>
                      </a:r>
                      <a:endParaRPr lang="ja-JP" alt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とお</a:t>
                      </a:r>
                      <a:endParaRPr lang="ja-JP" altLang="en-US" sz="22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439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120571"/>
              </p:ext>
            </p:extLst>
          </p:nvPr>
        </p:nvGraphicFramePr>
        <p:xfrm>
          <a:off x="990600" y="1676400"/>
          <a:ext cx="6934200" cy="4686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9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19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一月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いちがつ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January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19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二月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にがつ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February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19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三月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さんがつ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March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19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四月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し</a:t>
                      </a:r>
                      <a:r>
                        <a:rPr lang="ja-JP" altLang="en-US" sz="2000" u="none" strike="noStrike" dirty="0">
                          <a:effectLst/>
                        </a:rPr>
                        <a:t>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April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19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五月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ごがつ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19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六月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ろくがつ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June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19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七月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しちがつ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July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19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八月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はちがつ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August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341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九月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がつ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September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19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十月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October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341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十一月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じゅういちがつ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November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341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十二月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じゅうにがつ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December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count</a:t>
            </a:r>
            <a:br>
              <a:rPr lang="en-US" dirty="0"/>
            </a:br>
            <a:r>
              <a:rPr lang="en-US" dirty="0"/>
              <a:t>-month, ~</a:t>
            </a:r>
            <a:r>
              <a:rPr lang="ja-JP" altLang="en-US" dirty="0"/>
              <a:t>月（がつ）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0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81200"/>
            <a:ext cx="7772400" cy="3840163"/>
          </a:xfrm>
        </p:spPr>
        <p:txBody>
          <a:bodyPr/>
          <a:lstStyle/>
          <a:p>
            <a:r>
              <a:rPr lang="en-US" altLang="ja-JP" dirty="0"/>
              <a:t>4. </a:t>
            </a:r>
            <a:r>
              <a:rPr lang="ja-JP" altLang="en-US" dirty="0"/>
              <a:t>寝</a:t>
            </a:r>
            <a:r>
              <a:rPr lang="en-US" altLang="ja-JP" dirty="0"/>
              <a:t>(</a:t>
            </a:r>
            <a:r>
              <a:rPr lang="ja-JP" altLang="en-US" dirty="0"/>
              <a:t>ね</a:t>
            </a:r>
            <a:r>
              <a:rPr lang="en-US" altLang="ja-JP" dirty="0"/>
              <a:t>)</a:t>
            </a:r>
            <a:r>
              <a:rPr lang="ja-JP" altLang="en-US" dirty="0"/>
              <a:t>る、見（み）る、、、</a:t>
            </a:r>
            <a:endParaRPr lang="en-US" altLang="ja-JP" dirty="0"/>
          </a:p>
          <a:p>
            <a:r>
              <a:rPr lang="en-US" altLang="ja-JP" dirty="0"/>
              <a:t>If the word</a:t>
            </a:r>
            <a:r>
              <a:rPr lang="ja-JP" altLang="en-US" dirty="0"/>
              <a:t> </a:t>
            </a:r>
            <a:r>
              <a:rPr lang="en-US" dirty="0"/>
              <a:t>totally only has two kana, the second kana to the last is still put on the kanji as </a:t>
            </a:r>
            <a:r>
              <a:rPr lang="en-US" dirty="0">
                <a:solidFill>
                  <a:srgbClr val="FF0000"/>
                </a:solidFill>
              </a:rPr>
              <a:t>furigana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09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sz="3600" dirty="0" err="1"/>
              <a:t>ru</a:t>
            </a:r>
            <a:r>
              <a:rPr lang="en-US" sz="3600" dirty="0"/>
              <a:t>-verbs</a:t>
            </a:r>
          </a:p>
        </p:txBody>
      </p:sp>
      <p:pic>
        <p:nvPicPr>
          <p:cNvPr id="1026" name="Picture 2" descr="C:\Users\Jiajun\Desktop\J-textbook-web\L3\L3-8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81400"/>
            <a:ext cx="3379497" cy="12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C42815-AC75-414D-B636-D589FC17E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" y="4463007"/>
            <a:ext cx="2133600" cy="2260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75246-3D4B-4215-BA80-66AD1C02C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026" y="4711131"/>
            <a:ext cx="2200077" cy="20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5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323044"/>
              </p:ext>
            </p:extLst>
          </p:nvPr>
        </p:nvGraphicFramePr>
        <p:xfrm>
          <a:off x="762000" y="1905000"/>
          <a:ext cx="7543801" cy="37918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5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3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4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07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月曜日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げつ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Monday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07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火曜日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Tuesday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245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水曜日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すい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Wednesday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7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木曜日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もく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Thursday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07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金曜日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きん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Friday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07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土曜日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ど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Saturday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07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日曜日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にち</a:t>
                      </a:r>
                      <a:r>
                        <a:rPr lang="ja-JP" altLang="en-US" sz="2400" u="none" strike="noStrike" dirty="0">
                          <a:effectLst/>
                        </a:rPr>
                        <a:t>ようび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Sunday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607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週末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しゅうまつ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weekend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607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毎週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まいしゅう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Every week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count</a:t>
            </a:r>
            <a:br>
              <a:rPr lang="en-US" dirty="0"/>
            </a:br>
            <a:r>
              <a:rPr lang="en-US" dirty="0"/>
              <a:t>-dates of the week, ~</a:t>
            </a:r>
            <a:r>
              <a:rPr lang="ja-JP" altLang="en-US" dirty="0"/>
              <a:t>曜日（ようび）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47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count</a:t>
            </a:r>
            <a:br>
              <a:rPr lang="en-US" dirty="0"/>
            </a:br>
            <a:r>
              <a:rPr lang="en-US" dirty="0"/>
              <a:t>-dates of the week, ~</a:t>
            </a:r>
            <a:r>
              <a:rPr lang="ja-JP" altLang="en-US" dirty="0"/>
              <a:t>曜日（ようび）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B86EBD-4F30-48CF-AFD9-9A7B0B817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fontAlgn="b"/>
            <a:r>
              <a:rPr lang="ja-JP" altLang="ja-JP" dirty="0"/>
              <a:t>月曜日</a:t>
            </a:r>
            <a:r>
              <a:rPr lang="en-US" altLang="ja-JP" dirty="0"/>
              <a:t> </a:t>
            </a:r>
            <a:r>
              <a:rPr lang="ja-JP" altLang="ja-JP" dirty="0" err="1"/>
              <a:t>げつようび</a:t>
            </a:r>
            <a:endParaRPr lang="ja-JP" altLang="ja-JP" dirty="0"/>
          </a:p>
          <a:p>
            <a:pPr fontAlgn="b"/>
            <a:r>
              <a:rPr lang="en-US" altLang="ja-JP" dirty="0"/>
              <a:t>Monday</a:t>
            </a:r>
            <a:endParaRPr kumimoji="1" lang="ja-JP" alt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119D22E-5539-4F9C-A314-68564755A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4063206"/>
            <a:ext cx="1880394" cy="188039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D50BF9-B2DA-4E2A-88C3-FCA76F167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/>
              <a:t>moon</a:t>
            </a:r>
            <a:endParaRPr kumimoji="1" lang="ja-JP" alt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0E8220-7375-4C23-A67F-ABC959CE84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10491" y="3429000"/>
            <a:ext cx="2691768" cy="269716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26EC6-C4BF-4831-B426-E8AC2FB0DDD4}"/>
              </a:ext>
            </a:extLst>
          </p:cNvPr>
          <p:cNvSpPr txBox="1"/>
          <p:nvPr/>
        </p:nvSpPr>
        <p:spPr>
          <a:xfrm>
            <a:off x="5210491" y="6126163"/>
            <a:ext cx="26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flickr.com/photos/jpstanley/53603824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nc-sa/3.0/"/>
              </a:rPr>
              <a:t>CC BY-SA-NC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307342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1439-2509-456F-BF76-1B9B9D4F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How to count</a:t>
            </a:r>
            <a:br>
              <a:rPr lang="en-US" altLang="ja-JP" dirty="0"/>
            </a:br>
            <a:r>
              <a:rPr lang="en-US" altLang="ja-JP" dirty="0"/>
              <a:t>-dates of the week, ~</a:t>
            </a:r>
            <a:r>
              <a:rPr lang="ja-JP" altLang="en-US" dirty="0"/>
              <a:t>曜日（ようび）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A3FB-2545-407C-971D-8D68030D5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fontAlgn="b"/>
            <a:r>
              <a:rPr lang="ja-JP" altLang="ja-JP" dirty="0"/>
              <a:t>火曜日</a:t>
            </a:r>
            <a:r>
              <a:rPr lang="en-US" altLang="ja-JP" dirty="0"/>
              <a:t> </a:t>
            </a:r>
            <a:r>
              <a:rPr lang="ja-JP" altLang="ja-JP" dirty="0"/>
              <a:t>かようび</a:t>
            </a:r>
          </a:p>
          <a:p>
            <a:pPr fontAlgn="b"/>
            <a:r>
              <a:rPr lang="en-US" altLang="ja-JP" dirty="0"/>
              <a:t>Tuesday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22F300-7E6C-4B83-AC99-0AFCDF094A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44" y="3657600"/>
            <a:ext cx="2133600" cy="21336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58BF4-195B-4184-8645-614750666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/>
              <a:t>Mars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95E0CC-598B-42F5-96FA-CFA36C0A92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7793" y="3429000"/>
            <a:ext cx="2697163" cy="26971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C7663-9C2A-44E3-9E06-1BA5738FD2AE}"/>
              </a:ext>
            </a:extLst>
          </p:cNvPr>
          <p:cNvSpPr txBox="1"/>
          <p:nvPr/>
        </p:nvSpPr>
        <p:spPr>
          <a:xfrm>
            <a:off x="5207793" y="6126163"/>
            <a:ext cx="26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de.wikipedia.org/wiki/Datei:MARS-Viking.jpg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3489178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1439-2509-456F-BF76-1B9B9D4F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How to count</a:t>
            </a:r>
            <a:br>
              <a:rPr lang="en-US" altLang="ja-JP" dirty="0"/>
            </a:br>
            <a:r>
              <a:rPr lang="en-US" altLang="ja-JP" dirty="0"/>
              <a:t>-dates of the week, ~</a:t>
            </a:r>
            <a:r>
              <a:rPr lang="ja-JP" altLang="en-US" dirty="0"/>
              <a:t>曜日（ようび）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A3FB-2545-407C-971D-8D68030D5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fontAlgn="b"/>
            <a:r>
              <a:rPr lang="ja-JP" altLang="ja-JP" dirty="0"/>
              <a:t>水曜日</a:t>
            </a:r>
            <a:r>
              <a:rPr lang="en-US" altLang="ja-JP" dirty="0"/>
              <a:t> </a:t>
            </a:r>
            <a:r>
              <a:rPr lang="ja-JP" altLang="ja-JP" dirty="0"/>
              <a:t>すいよう</a:t>
            </a:r>
            <a:r>
              <a:rPr lang="ja-JP" altLang="ja-JP" dirty="0" err="1"/>
              <a:t>び</a:t>
            </a:r>
            <a:endParaRPr lang="ja-JP" altLang="ja-JP" dirty="0"/>
          </a:p>
          <a:p>
            <a:pPr fontAlgn="b"/>
            <a:r>
              <a:rPr lang="en-US" altLang="ja-JP" dirty="0"/>
              <a:t>Wednesday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765207-88BE-4602-9BB4-128350B0BF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2062956" cy="20629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58BF4-195B-4184-8645-614750666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/>
              <a:t>Mercury</a:t>
            </a:r>
            <a:endParaRPr kumimoji="1" lang="ja-JP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5CF3D4B-8912-4AC6-B8C3-776FCAB342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45025" y="3702978"/>
            <a:ext cx="3822700" cy="214920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C24FE4-2951-4276-94AD-704735C2690C}"/>
              </a:ext>
            </a:extLst>
          </p:cNvPr>
          <p:cNvSpPr txBox="1"/>
          <p:nvPr/>
        </p:nvSpPr>
        <p:spPr>
          <a:xfrm>
            <a:off x="4645025" y="5852184"/>
            <a:ext cx="3822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globedia.com/nasa-revela-lado-desconocido-planeta-mercurio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nc/3.0/"/>
              </a:rPr>
              <a:t>CC BY-NC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461602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1439-2509-456F-BF76-1B9B9D4F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How to count</a:t>
            </a:r>
            <a:br>
              <a:rPr lang="en-US" altLang="ja-JP" dirty="0"/>
            </a:br>
            <a:r>
              <a:rPr lang="en-US" altLang="ja-JP" dirty="0"/>
              <a:t>-dates of the week, ~</a:t>
            </a:r>
            <a:r>
              <a:rPr lang="ja-JP" altLang="en-US" dirty="0"/>
              <a:t>曜日（ようび）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A3FB-2545-407C-971D-8D68030D5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fontAlgn="b"/>
            <a:r>
              <a:rPr lang="ja-JP" altLang="ja-JP" dirty="0"/>
              <a:t>木曜日</a:t>
            </a:r>
            <a:r>
              <a:rPr lang="en-US" altLang="ja-JP" dirty="0"/>
              <a:t> </a:t>
            </a:r>
            <a:r>
              <a:rPr lang="ja-JP" altLang="ja-JP" dirty="0"/>
              <a:t>もくようび</a:t>
            </a:r>
          </a:p>
          <a:p>
            <a:pPr fontAlgn="b"/>
            <a:r>
              <a:rPr lang="en-US" altLang="ja-JP" dirty="0"/>
              <a:t>Thursday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963048-3316-4A8A-ADBC-76F9A7984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44" y="3429000"/>
            <a:ext cx="2062956" cy="20629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58BF4-195B-4184-8645-614750666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/>
              <a:t>Jupiter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1104239-A170-45C8-AF2F-794977622F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60926" y="3429000"/>
            <a:ext cx="3590897" cy="26971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E36741-0DEE-48A3-A0DE-FE8745327162}"/>
              </a:ext>
            </a:extLst>
          </p:cNvPr>
          <p:cNvSpPr txBox="1"/>
          <p:nvPr/>
        </p:nvSpPr>
        <p:spPr>
          <a:xfrm>
            <a:off x="4760926" y="6126163"/>
            <a:ext cx="3590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caslerut.tistory.com/20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nc-sa/3.0/"/>
              </a:rPr>
              <a:t>CC BY-SA-NC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1486610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1439-2509-456F-BF76-1B9B9D4F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How to count</a:t>
            </a:r>
            <a:br>
              <a:rPr lang="en-US" altLang="ja-JP" dirty="0"/>
            </a:br>
            <a:r>
              <a:rPr lang="en-US" altLang="ja-JP" dirty="0"/>
              <a:t>-dates of the week, ~</a:t>
            </a:r>
            <a:r>
              <a:rPr lang="ja-JP" altLang="en-US" dirty="0"/>
              <a:t>曜日（ようび）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A3FB-2545-407C-971D-8D68030D5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608" y="2678113"/>
            <a:ext cx="3822192" cy="639762"/>
          </a:xfrm>
        </p:spPr>
        <p:txBody>
          <a:bodyPr>
            <a:normAutofit fontScale="77500" lnSpcReduction="20000"/>
          </a:bodyPr>
          <a:lstStyle/>
          <a:p>
            <a:pPr fontAlgn="b"/>
            <a:r>
              <a:rPr lang="ja-JP" altLang="ja-JP" dirty="0"/>
              <a:t>金曜日</a:t>
            </a:r>
            <a:r>
              <a:rPr lang="en-US" altLang="ja-JP" dirty="0"/>
              <a:t> </a:t>
            </a:r>
            <a:r>
              <a:rPr lang="ja-JP" altLang="ja-JP" dirty="0"/>
              <a:t>きんよう</a:t>
            </a:r>
            <a:r>
              <a:rPr lang="ja-JP" altLang="ja-JP" dirty="0" err="1"/>
              <a:t>び</a:t>
            </a:r>
            <a:endParaRPr lang="ja-JP" altLang="ja-JP" dirty="0"/>
          </a:p>
          <a:p>
            <a:pPr fontAlgn="b"/>
            <a:r>
              <a:rPr lang="en-US" altLang="ja-JP" dirty="0"/>
              <a:t>Friday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095CB8-3605-4F56-A64D-5F65ECA44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87332"/>
            <a:ext cx="2235200" cy="2235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58BF4-195B-4184-8645-614750666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/>
              <a:t>Venus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521671-D251-4163-8E9D-939610639D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35889" y="3429000"/>
            <a:ext cx="2640972" cy="26971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6CBC9-729E-40E5-A83C-32DD973BC554}"/>
              </a:ext>
            </a:extLst>
          </p:cNvPr>
          <p:cNvSpPr txBox="1"/>
          <p:nvPr/>
        </p:nvSpPr>
        <p:spPr>
          <a:xfrm>
            <a:off x="5235889" y="6126163"/>
            <a:ext cx="264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commons.wikimedia.org/wiki/file:venus.jpg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699657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1439-2509-456F-BF76-1B9B9D4F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How to count</a:t>
            </a:r>
            <a:br>
              <a:rPr lang="en-US" altLang="ja-JP" dirty="0"/>
            </a:br>
            <a:r>
              <a:rPr lang="en-US" altLang="ja-JP" dirty="0"/>
              <a:t>-dates of the week, ~</a:t>
            </a:r>
            <a:r>
              <a:rPr lang="ja-JP" altLang="en-US" dirty="0"/>
              <a:t>曜日（ようび）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A3FB-2545-407C-971D-8D68030D5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fontAlgn="b"/>
            <a:r>
              <a:rPr lang="ja-JP" altLang="ja-JP" dirty="0"/>
              <a:t>土曜日</a:t>
            </a:r>
            <a:r>
              <a:rPr lang="en-US" altLang="ja-JP" dirty="0"/>
              <a:t> </a:t>
            </a:r>
            <a:r>
              <a:rPr lang="ja-JP" altLang="ja-JP" dirty="0"/>
              <a:t>どようび</a:t>
            </a:r>
          </a:p>
          <a:p>
            <a:pPr fontAlgn="b"/>
            <a:r>
              <a:rPr lang="en-US" altLang="ja-JP" dirty="0"/>
              <a:t>Saturday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9665A2-B119-4B42-8734-31A11417F1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25434"/>
            <a:ext cx="2159000" cy="2159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58BF4-195B-4184-8645-614750666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/>
              <a:t>Saturn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8651AC-82BD-4F81-B9AF-255B934EE6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23966" y="3429000"/>
            <a:ext cx="3464817" cy="26971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CF9E54-E854-42AF-B18E-4D61EFEC8A30}"/>
              </a:ext>
            </a:extLst>
          </p:cNvPr>
          <p:cNvSpPr txBox="1"/>
          <p:nvPr/>
        </p:nvSpPr>
        <p:spPr>
          <a:xfrm>
            <a:off x="4823966" y="6126163"/>
            <a:ext cx="34648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theconversation.com/voyager-1-is-leaving-the-solar-system-but-the-journey-continues-11184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nd/3.0/"/>
              </a:rPr>
              <a:t>CC BY-ND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3225260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1439-2509-456F-BF76-1B9B9D4F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How to count</a:t>
            </a:r>
            <a:br>
              <a:rPr lang="en-US" altLang="ja-JP" dirty="0"/>
            </a:br>
            <a:r>
              <a:rPr lang="en-US" altLang="ja-JP" dirty="0"/>
              <a:t>-dates of the week, ~</a:t>
            </a:r>
            <a:r>
              <a:rPr lang="ja-JP" altLang="en-US" dirty="0"/>
              <a:t>曜日（ようび）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3A3FB-2545-407C-971D-8D68030D5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257" y="2679014"/>
            <a:ext cx="3822192" cy="639762"/>
          </a:xfrm>
        </p:spPr>
        <p:txBody>
          <a:bodyPr>
            <a:normAutofit fontScale="77500" lnSpcReduction="20000"/>
          </a:bodyPr>
          <a:lstStyle/>
          <a:p>
            <a:pPr fontAlgn="b"/>
            <a:r>
              <a:rPr lang="ja-JP" altLang="ja-JP" dirty="0"/>
              <a:t>日曜日</a:t>
            </a:r>
            <a:r>
              <a:rPr lang="en-US" altLang="ja-JP" dirty="0"/>
              <a:t> </a:t>
            </a:r>
            <a:r>
              <a:rPr lang="ja-JP" altLang="ja-JP" dirty="0" err="1"/>
              <a:t>にちようび</a:t>
            </a:r>
            <a:endParaRPr lang="ja-JP" altLang="ja-JP" dirty="0"/>
          </a:p>
          <a:p>
            <a:pPr fontAlgn="b"/>
            <a:r>
              <a:rPr lang="en-US" altLang="ja-JP" dirty="0"/>
              <a:t>Sunday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263D2-C62D-4F8F-BC43-7EDC639CC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44" y="3429000"/>
            <a:ext cx="2062956" cy="20629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58BF4-195B-4184-8645-614750666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/>
              <a:t>Sun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3A0BF4E-D3DB-49A0-9A21-246E8EF435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45025" y="3582988"/>
            <a:ext cx="3822700" cy="238918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AB99DB-6BEA-472A-9745-608720D24BB4}"/>
              </a:ext>
            </a:extLst>
          </p:cNvPr>
          <p:cNvSpPr txBox="1"/>
          <p:nvPr/>
        </p:nvSpPr>
        <p:spPr>
          <a:xfrm>
            <a:off x="4645025" y="5972175"/>
            <a:ext cx="3822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cute-pictures.blogspot.com/2010/12/sun-setting-over-moonlight-night-moon.html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/3.0/"/>
              </a:rPr>
              <a:t>CC BY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9252336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335358"/>
              </p:ext>
            </p:extLst>
          </p:nvPr>
        </p:nvGraphicFramePr>
        <p:xfrm>
          <a:off x="533400" y="1676400"/>
          <a:ext cx="7848602" cy="41833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9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36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朝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あさ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morning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毎朝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まいあさ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every morning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6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昼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ひる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noon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毎日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まいにち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every day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14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晩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ばん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night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毎晩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まいばん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every night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6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6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夜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よる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night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毎週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まいしゅう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every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36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437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今朝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けさ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this morning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今日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きょう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today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36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今晩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こんばん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tonight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明日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あした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tomorrow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366"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36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いつ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when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ごろ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about…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45056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meals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295400"/>
            <a:ext cx="40100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Jiajun\AppData\Local\Microsoft\Windows\INetCache\IE\NXWF1GQU\dsc_0398-0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00025"/>
            <a:ext cx="25146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iajun\AppData\Local\Microsoft\Windows\INetCache\IE\V1SPTL9P\5578459905_59ff96a8f6_z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iajun\AppData\Local\Microsoft\Windows\INetCache\IE\NXWF1GQU\9054852529_91c870e5c4_z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57728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62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/>
          <a:lstStyle/>
          <a:p>
            <a:r>
              <a:rPr lang="en-US" dirty="0"/>
              <a:t>5. When conjugate, just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/>
              <a:t> the </a:t>
            </a:r>
            <a:r>
              <a:rPr lang="ja-JP" altLang="en-US" dirty="0"/>
              <a:t>る </a:t>
            </a:r>
            <a:r>
              <a:rPr lang="en-US" altLang="ja-JP" dirty="0"/>
              <a:t>,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add</a:t>
            </a:r>
            <a:r>
              <a:rPr lang="en-US" dirty="0"/>
              <a:t> the forms/suffixes.</a:t>
            </a:r>
          </a:p>
          <a:p>
            <a:pPr lvl="1"/>
            <a:r>
              <a:rPr lang="en-US" sz="2400" dirty="0"/>
              <a:t>Ex., ~</a:t>
            </a:r>
            <a:r>
              <a:rPr lang="ja-JP" altLang="en-US" sz="2400" dirty="0"/>
              <a:t>ます</a:t>
            </a:r>
            <a:r>
              <a:rPr lang="en-US" altLang="ja-JP" sz="2400" dirty="0"/>
              <a:t>form, or the long form, to be polite</a:t>
            </a:r>
            <a:endParaRPr lang="en-US" sz="2400" dirty="0"/>
          </a:p>
          <a:p>
            <a:pPr lvl="1"/>
            <a:r>
              <a:rPr lang="ja-JP" altLang="en-US" sz="3200" dirty="0"/>
              <a:t>食（た）べ</a:t>
            </a:r>
            <a:r>
              <a:rPr lang="ja-JP" altLang="en-US" sz="3200" dirty="0">
                <a:solidFill>
                  <a:srgbClr val="FF0000"/>
                </a:solidFill>
              </a:rPr>
              <a:t>る</a:t>
            </a:r>
            <a:r>
              <a:rPr lang="ja-JP" altLang="en-US" sz="3200" dirty="0"/>
              <a:t>ー＞　</a:t>
            </a:r>
            <a:endParaRPr lang="en-US" altLang="ja-JP" sz="3200" dirty="0"/>
          </a:p>
          <a:p>
            <a:pPr lvl="1"/>
            <a:r>
              <a:rPr lang="ja-JP" altLang="en-US" sz="3200" dirty="0"/>
              <a:t>起（お）き</a:t>
            </a:r>
            <a:r>
              <a:rPr lang="ja-JP" altLang="en-US" sz="3200" dirty="0">
                <a:solidFill>
                  <a:srgbClr val="FF0000"/>
                </a:solidFill>
              </a:rPr>
              <a:t>る</a:t>
            </a:r>
            <a:r>
              <a:rPr lang="ja-JP" altLang="en-US" sz="3200" dirty="0"/>
              <a:t>ー＞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lvl="1"/>
            <a:r>
              <a:rPr lang="ja-JP" altLang="en-US" sz="3200" dirty="0"/>
              <a:t>寝（ね）</a:t>
            </a:r>
            <a:r>
              <a:rPr lang="ja-JP" altLang="en-US" sz="3200" dirty="0">
                <a:solidFill>
                  <a:srgbClr val="FF0000"/>
                </a:solidFill>
              </a:rPr>
              <a:t>る</a:t>
            </a:r>
            <a:r>
              <a:rPr lang="ja-JP" altLang="en-US" sz="3200" dirty="0"/>
              <a:t>ー＞</a:t>
            </a:r>
            <a:endParaRPr lang="en-US" altLang="ja-JP" sz="3200" dirty="0">
              <a:solidFill>
                <a:srgbClr val="FF0000"/>
              </a:solidFill>
            </a:endParaRPr>
          </a:p>
          <a:p>
            <a:pPr lvl="1"/>
            <a:r>
              <a:rPr lang="ja-JP" altLang="en-US" sz="3200" dirty="0"/>
              <a:t>見（み）</a:t>
            </a:r>
            <a:r>
              <a:rPr lang="ja-JP" altLang="en-US" sz="3200" dirty="0">
                <a:solidFill>
                  <a:srgbClr val="FF0000"/>
                </a:solidFill>
              </a:rPr>
              <a:t>る</a:t>
            </a:r>
            <a:r>
              <a:rPr lang="ja-JP" altLang="en-US" sz="3200" dirty="0"/>
              <a:t>ー＞</a:t>
            </a:r>
            <a:endParaRPr lang="ja-JP" alt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sz="4000" b="1" dirty="0" err="1"/>
              <a:t>ru</a:t>
            </a:r>
            <a:r>
              <a:rPr lang="en-US" sz="4000" b="1" dirty="0"/>
              <a:t>-verbs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724400" y="3733800"/>
            <a:ext cx="3518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ja-JP" altLang="en-US" sz="3200" dirty="0"/>
              <a:t>起（お）き</a:t>
            </a:r>
            <a:r>
              <a:rPr lang="ja-JP" altLang="en-US" sz="3200" dirty="0">
                <a:solidFill>
                  <a:srgbClr val="FF0000"/>
                </a:solidFill>
              </a:rPr>
              <a:t>ます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00" y="3143527"/>
            <a:ext cx="3929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ja-JP" altLang="en-US" sz="3200" dirty="0"/>
              <a:t>食（た）べ</a:t>
            </a:r>
            <a:r>
              <a:rPr lang="ja-JP" altLang="en-US" sz="3200" dirty="0">
                <a:solidFill>
                  <a:srgbClr val="FF0000"/>
                </a:solidFill>
              </a:rPr>
              <a:t>ます</a:t>
            </a:r>
            <a:r>
              <a:rPr lang="ja-JP" altLang="en-US" sz="3200" dirty="0"/>
              <a:t>　</a:t>
            </a:r>
            <a:endParaRPr lang="en-US" altLang="ja-JP" sz="3200" dirty="0"/>
          </a:p>
        </p:txBody>
      </p:sp>
      <p:sp>
        <p:nvSpPr>
          <p:cNvPr id="8" name="Rectangle 7"/>
          <p:cNvSpPr/>
          <p:nvPr/>
        </p:nvSpPr>
        <p:spPr>
          <a:xfrm>
            <a:off x="4343400" y="4343400"/>
            <a:ext cx="3108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ja-JP" altLang="en-US" sz="3200" dirty="0"/>
              <a:t>寝（ね）</a:t>
            </a:r>
            <a:r>
              <a:rPr lang="ja-JP" altLang="en-US" sz="3200" dirty="0">
                <a:solidFill>
                  <a:srgbClr val="FF0000"/>
                </a:solidFill>
              </a:rPr>
              <a:t>ます</a:t>
            </a:r>
            <a:endParaRPr lang="en-US" altLang="ja-JP" sz="32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95800" y="4977825"/>
            <a:ext cx="3108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ja-JP" altLang="en-US" sz="3200" dirty="0"/>
              <a:t>見（み）</a:t>
            </a:r>
            <a:r>
              <a:rPr lang="ja-JP" altLang="en-US" sz="3200" dirty="0">
                <a:solidFill>
                  <a:srgbClr val="FF0000"/>
                </a:solidFill>
              </a:rPr>
              <a:t>ます</a:t>
            </a:r>
          </a:p>
        </p:txBody>
      </p:sp>
    </p:spTree>
    <p:extLst>
      <p:ext uri="{BB962C8B-B14F-4D97-AF65-F5344CB8AC3E}">
        <p14:creationId xmlns:p14="http://schemas.microsoft.com/office/powerpoint/2010/main" val="78227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FCC311-368B-4777-B983-67D17D25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デート 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6789B6-7599-47F4-8467-A56AEB382C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6275" y="2926895"/>
            <a:ext cx="3822700" cy="295207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6D31-05F6-4477-88D8-84A4AFAEE87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/>
              <a:t>What is </a:t>
            </a:r>
            <a:r>
              <a:rPr kumimoji="1" lang="ja-JP" altLang="en-US" dirty="0"/>
              <a:t>デート？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Mary and Takeshi are dating?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7BA04C-161E-47DB-A736-3B1A3EB76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3168347"/>
            <a:ext cx="2209800" cy="14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54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F6EA-63EA-4CDA-B6B9-4953C912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ハンバーガー</a:t>
            </a:r>
            <a:r>
              <a:rPr lang="en-US" altLang="ja-JP" dirty="0"/>
              <a:t> vs. </a:t>
            </a:r>
            <a:r>
              <a:rPr lang="ja-JP" altLang="en-US" dirty="0"/>
              <a:t>ハンバーグ</a:t>
            </a:r>
            <a:endParaRPr kumimoji="1" lang="ja-JP" alt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8134460-BA3F-416E-A6E4-AF09976EA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ja-JP" altLang="en-US" dirty="0"/>
              <a:t>ハンバーガー </a:t>
            </a:r>
            <a:endParaRPr lang="en-US" altLang="ja-JP" dirty="0"/>
          </a:p>
          <a:p>
            <a:r>
              <a:rPr lang="en-US" altLang="ja-JP" dirty="0"/>
              <a:t>hamburger (in a bun)</a:t>
            </a:r>
            <a:endParaRPr kumimoji="1" lang="ja-JP" altLang="en-US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2DD3585-77C1-4A73-9A09-0697BCF018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417638"/>
            <a:ext cx="1676400" cy="167640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11E9A2-3DCF-425E-B188-02950F332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3094038"/>
            <a:ext cx="3822192" cy="639762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ハンバーグ </a:t>
            </a:r>
            <a:r>
              <a:rPr lang="en-US" altLang="ja-JP" dirty="0" err="1"/>
              <a:t>hamburg</a:t>
            </a:r>
            <a:r>
              <a:rPr lang="en-US" altLang="ja-JP" dirty="0"/>
              <a:t> steak</a:t>
            </a:r>
            <a:endParaRPr kumimoji="1" lang="ja-JP" alt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CF55D0B-D91B-4C97-8090-F9ABE716C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962400"/>
            <a:ext cx="3822192" cy="2163763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205D0-0C9A-466C-B628-A181898C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299953"/>
            <a:ext cx="2600325" cy="1762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1255A0-3B5C-4C7C-8BBC-FC085C6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433" y="4114800"/>
            <a:ext cx="2619375" cy="174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74EAFF-F735-4911-BB2C-30D29A47F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" y="3686535"/>
            <a:ext cx="32766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253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D4A3-46DE-4ADA-A74B-100C41DF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家　（いえ、うち）</a:t>
            </a:r>
            <a:br>
              <a:rPr kumimoji="1" lang="en-US" altLang="ja-JP" dirty="0"/>
            </a:br>
            <a:r>
              <a:rPr kumimoji="1" lang="en-US" altLang="ja-JP" dirty="0"/>
              <a:t>house, home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B6FF9-D347-4857-AED2-DBC4231FD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家　（いえ） </a:t>
            </a:r>
            <a:r>
              <a:rPr kumimoji="1" lang="en-US" altLang="ja-JP" dirty="0"/>
              <a:t>tend to be more physical, focus on </a:t>
            </a:r>
            <a:r>
              <a:rPr kumimoji="1" lang="en-US" altLang="ja-JP" dirty="0">
                <a:highlight>
                  <a:srgbClr val="FFFF00"/>
                </a:highlight>
              </a:rPr>
              <a:t>the building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93F86E-386E-42E4-BC0E-3C4389022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家　（うち） </a:t>
            </a:r>
            <a:r>
              <a:rPr kumimoji="1" lang="en-US" altLang="ja-JP" dirty="0"/>
              <a:t>tend to be more </a:t>
            </a:r>
            <a:r>
              <a:rPr lang="en-US" altLang="ja-JP" dirty="0"/>
              <a:t>psychological, focus on </a:t>
            </a:r>
            <a:r>
              <a:rPr lang="en-US" altLang="ja-JP" dirty="0">
                <a:highlight>
                  <a:srgbClr val="FFFF00"/>
                </a:highlight>
              </a:rPr>
              <a:t>my home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8938AE-88E0-4E28-8D01-6000E3DD7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428999"/>
            <a:ext cx="3723043" cy="30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80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91F3-6525-47D8-B7F8-EE853488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いい／悪い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C95B-253E-42B0-BC7E-7430A8866E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E39A8-1EFF-4F0B-BD55-CE0B519C53D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62126-FBBA-4B8B-A57F-EFE20E4E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52" y="2293276"/>
            <a:ext cx="4572000" cy="38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43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2EAC-E489-42AF-8177-91001F14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早い／遅い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72A6-8775-4197-B2DB-5D5287A050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1437A-45C0-41F8-8BAC-B41260EC0D5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0AF27-8852-49EA-8D10-FAB0FEC8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79" y="1752600"/>
            <a:ext cx="6915346" cy="41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382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26DD-CC2B-424A-91FD-D3F84947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えいが</a:t>
            </a:r>
            <a:br>
              <a:rPr lang="en-US" altLang="ja-JP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ja-JP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映画</a:t>
            </a:r>
            <a:endParaRPr kumimoji="1" lang="ja-JP" alt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D8BD80-E7C2-4701-AFC3-7B45A6E6365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2661027"/>
              </p:ext>
            </p:extLst>
          </p:nvPr>
        </p:nvGraphicFramePr>
        <p:xfrm>
          <a:off x="676274" y="3105820"/>
          <a:ext cx="8147214" cy="2761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6094">
                  <a:extLst>
                    <a:ext uri="{9D8B030D-6E8A-4147-A177-3AD203B41FA5}">
                      <a16:colId xmlns:a16="http://schemas.microsoft.com/office/drawing/2014/main" val="1577451945"/>
                    </a:ext>
                  </a:extLst>
                </a:gridCol>
                <a:gridCol w="1561523">
                  <a:extLst>
                    <a:ext uri="{9D8B030D-6E8A-4147-A177-3AD203B41FA5}">
                      <a16:colId xmlns:a16="http://schemas.microsoft.com/office/drawing/2014/main" val="1876508779"/>
                    </a:ext>
                  </a:extLst>
                </a:gridCol>
                <a:gridCol w="1404557">
                  <a:extLst>
                    <a:ext uri="{9D8B030D-6E8A-4147-A177-3AD203B41FA5}">
                      <a16:colId xmlns:a16="http://schemas.microsoft.com/office/drawing/2014/main" val="3645066821"/>
                    </a:ext>
                  </a:extLst>
                </a:gridCol>
                <a:gridCol w="2184156">
                  <a:extLst>
                    <a:ext uri="{9D8B030D-6E8A-4147-A177-3AD203B41FA5}">
                      <a16:colId xmlns:a16="http://schemas.microsoft.com/office/drawing/2014/main" val="775008699"/>
                    </a:ext>
                  </a:extLst>
                </a:gridCol>
                <a:gridCol w="2150884">
                  <a:extLst>
                    <a:ext uri="{9D8B030D-6E8A-4147-A177-3AD203B41FA5}">
                      <a16:colId xmlns:a16="http://schemas.microsoft.com/office/drawing/2014/main" val="548010104"/>
                    </a:ext>
                  </a:extLst>
                </a:gridCol>
              </a:tblGrid>
              <a:tr h="475406">
                <a:tc>
                  <a:txBody>
                    <a:bodyPr/>
                    <a:lstStyle/>
                    <a:p>
                      <a:pPr algn="l" fontAlgn="b"/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typing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Pronunciation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effectLst/>
                        </a:rPr>
                        <a:t>meaning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74389361"/>
                  </a:ext>
                </a:extLst>
              </a:tr>
              <a:tr h="47540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映画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えいが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eiga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e</a:t>
                      </a:r>
                      <a:r>
                        <a:rPr lang="en-US" sz="28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e</a:t>
                      </a:r>
                      <a:r>
                        <a:rPr lang="en-US" sz="2800" u="none" strike="noStrike" dirty="0" err="1">
                          <a:effectLst/>
                        </a:rPr>
                        <a:t>ga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movie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extLst>
                  <a:ext uri="{0D108BD9-81ED-4DB2-BD59-A6C34878D82A}">
                    <a16:rowId xmlns:a16="http://schemas.microsoft.com/office/drawing/2014/main" val="3470283765"/>
                  </a:ext>
                </a:extLst>
              </a:tr>
              <a:tr h="47540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英語</a:t>
                      </a:r>
                      <a:endParaRPr lang="ja-JP" altLang="en-US" sz="2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えいご</a:t>
                      </a:r>
                      <a:endParaRPr lang="ja-JP" altLang="en-US" sz="2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eigo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e</a:t>
                      </a:r>
                      <a:r>
                        <a:rPr lang="en-US" sz="28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e</a:t>
                      </a:r>
                      <a:r>
                        <a:rPr lang="en-US" sz="2800" u="none" strike="noStrike" dirty="0" err="1">
                          <a:effectLst/>
                        </a:rPr>
                        <a:t>go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English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extLst>
                  <a:ext uri="{0D108BD9-81ED-4DB2-BD59-A6C34878D82A}">
                    <a16:rowId xmlns:a16="http://schemas.microsoft.com/office/drawing/2014/main" val="886261399"/>
                  </a:ext>
                </a:extLst>
              </a:tr>
              <a:tr h="47540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援護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えんご</a:t>
                      </a:r>
                      <a:endParaRPr lang="ja-JP" altLang="en-US" sz="2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enngo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e</a:t>
                      </a:r>
                      <a:r>
                        <a:rPr lang="en-US" sz="2800" u="none" strike="noStrike" dirty="0" err="1">
                          <a:effectLst/>
                          <a:highlight>
                            <a:srgbClr val="FFFF00"/>
                          </a:highlight>
                        </a:rPr>
                        <a:t>n</a:t>
                      </a:r>
                      <a:r>
                        <a:rPr lang="en-US" sz="2800" u="none" strike="noStrike" dirty="0" err="1">
                          <a:effectLst/>
                        </a:rPr>
                        <a:t>go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backing; support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extLst>
                  <a:ext uri="{0D108BD9-81ED-4DB2-BD59-A6C34878D82A}">
                    <a16:rowId xmlns:a16="http://schemas.microsoft.com/office/drawing/2014/main" val="349971423"/>
                  </a:ext>
                </a:extLst>
              </a:tr>
              <a:tr h="47540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沿岸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えんがん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enngann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effectLst/>
                        </a:rPr>
                        <a:t>engan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coast; shore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6516" marR="6516" marT="6516" marB="0" anchor="b"/>
                </a:tc>
                <a:extLst>
                  <a:ext uri="{0D108BD9-81ED-4DB2-BD59-A6C34878D82A}">
                    <a16:rowId xmlns:a16="http://schemas.microsoft.com/office/drawing/2014/main" val="2940579494"/>
                  </a:ext>
                </a:extLst>
              </a:tr>
            </a:tbl>
          </a:graphicData>
        </a:graphic>
      </p:graphicFrame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2515A5D-1F0A-4959-BAD3-C4A839E8DA11}"/>
              </a:ext>
            </a:extLst>
          </p:cNvPr>
          <p:cNvSpPr/>
          <p:nvPr/>
        </p:nvSpPr>
        <p:spPr>
          <a:xfrm>
            <a:off x="152400" y="609646"/>
            <a:ext cx="4038600" cy="2057354"/>
          </a:xfrm>
          <a:prstGeom prst="wedgeEllipseCallout">
            <a:avLst>
              <a:gd name="adj1" fmla="val 62411"/>
              <a:gd name="adj2" fmla="val 1007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えい </a:t>
            </a:r>
            <a:r>
              <a:rPr lang="en-US" altLang="ja-JP" sz="2400" dirty="0">
                <a:latin typeface="KaiTi" panose="02010609060101010101" pitchFamily="49" charset="-122"/>
                <a:ea typeface="KaiTi" panose="02010609060101010101" pitchFamily="49" charset="-122"/>
              </a:rPr>
              <a:t>is a long vowel, just pronounce </a:t>
            </a:r>
            <a:r>
              <a:rPr lang="ja-JP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え </a:t>
            </a:r>
            <a:r>
              <a:rPr lang="en-US" altLang="ja-JP" sz="2400" dirty="0">
                <a:latin typeface="KaiTi" panose="02010609060101010101" pitchFamily="49" charset="-122"/>
                <a:ea typeface="KaiTi" panose="02010609060101010101" pitchFamily="49" charset="-122"/>
              </a:rPr>
              <a:t>with two beats.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27453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ありがとうございます。</a:t>
            </a:r>
            <a:endParaRPr lang="en-US" altLang="ja-JP" dirty="0"/>
          </a:p>
          <a:p>
            <a:pPr marL="0" indent="0">
              <a:buNone/>
            </a:pPr>
            <a:r>
              <a:rPr lang="en-US" dirty="0" err="1"/>
              <a:t>Arigatou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</a:t>
            </a:r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6606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4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883304"/>
            <a:ext cx="7848600" cy="3450696"/>
          </a:xfrm>
        </p:spPr>
        <p:txBody>
          <a:bodyPr/>
          <a:lstStyle/>
          <a:p>
            <a:r>
              <a:rPr lang="en-US" dirty="0"/>
              <a:t>1. The last kana is on the </a:t>
            </a:r>
            <a:r>
              <a:rPr lang="en-US" dirty="0">
                <a:solidFill>
                  <a:srgbClr val="FF0000"/>
                </a:solidFill>
              </a:rPr>
              <a:t>u-column ( </a:t>
            </a:r>
            <a:r>
              <a:rPr lang="ja-JP" altLang="en-US" dirty="0">
                <a:solidFill>
                  <a:srgbClr val="FF0000"/>
                </a:solidFill>
              </a:rPr>
              <a:t>う、く、す、つ、ぬ、む、る、ぐ、ぶ 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dirty="0"/>
              <a:t>.</a:t>
            </a:r>
          </a:p>
          <a:p>
            <a:pPr lvl="1"/>
            <a:r>
              <a:rPr lang="en-US" altLang="ja-JP" sz="2800" dirty="0"/>
              <a:t>Ex., </a:t>
            </a:r>
            <a:r>
              <a:rPr lang="ja-JP" altLang="en-US" sz="2800" dirty="0"/>
              <a:t>歌（うた）</a:t>
            </a:r>
            <a:r>
              <a:rPr lang="ja-JP" altLang="en-US" sz="2800" dirty="0">
                <a:solidFill>
                  <a:srgbClr val="FF0000"/>
                </a:solidFill>
              </a:rPr>
              <a:t>う</a:t>
            </a:r>
            <a:r>
              <a:rPr lang="ja-JP" altLang="en-US" sz="2800" dirty="0"/>
              <a:t>、話（はな）</a:t>
            </a:r>
            <a:r>
              <a:rPr lang="ja-JP" altLang="en-US" sz="2800" dirty="0">
                <a:solidFill>
                  <a:srgbClr val="FF0000"/>
                </a:solidFill>
              </a:rPr>
              <a:t>す</a:t>
            </a:r>
            <a:r>
              <a:rPr lang="ja-JP" altLang="en-US" sz="2800" dirty="0"/>
              <a:t>、立（た）</a:t>
            </a:r>
            <a:r>
              <a:rPr lang="ja-JP" altLang="en-US" sz="2800" dirty="0">
                <a:solidFill>
                  <a:srgbClr val="FF0000"/>
                </a:solidFill>
              </a:rPr>
              <a:t>つ</a:t>
            </a:r>
            <a:r>
              <a:rPr lang="ja-JP" altLang="en-US" sz="2800" dirty="0"/>
              <a:t>、書（か）</a:t>
            </a:r>
            <a:r>
              <a:rPr lang="ja-JP" altLang="en-US" sz="2800" dirty="0">
                <a:solidFill>
                  <a:srgbClr val="FF0000"/>
                </a:solidFill>
              </a:rPr>
              <a:t>く</a:t>
            </a:r>
            <a:r>
              <a:rPr lang="ja-JP" altLang="en-US" sz="2800" dirty="0"/>
              <a:t>、直（なお）</a:t>
            </a:r>
            <a:r>
              <a:rPr lang="ja-JP" altLang="en-US" sz="2800" dirty="0">
                <a:solidFill>
                  <a:srgbClr val="FF0000"/>
                </a:solidFill>
              </a:rPr>
              <a:t>る</a:t>
            </a:r>
            <a:endParaRPr lang="en-US" altLang="ja-JP" sz="2800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 the second to the last kana could be on any column.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109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 Verb Conjugation</a:t>
            </a:r>
            <a:br>
              <a:rPr lang="en-US" b="1" dirty="0"/>
            </a:br>
            <a:r>
              <a:rPr lang="en-US" sz="4000" b="1" dirty="0"/>
              <a:t>u-verbs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39D1C-3E18-4DE1-8D7C-CA39B62C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53000"/>
            <a:ext cx="2077941" cy="175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2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6057</TotalTime>
  <Words>6702</Words>
  <Application>Microsoft Office PowerPoint</Application>
  <PresentationFormat>On-screen Show (4:3)</PresentationFormat>
  <Paragraphs>809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KaiTi</vt:lpstr>
      <vt:lpstr>MS Gothic</vt:lpstr>
      <vt:lpstr>游ゴシック</vt:lpstr>
      <vt:lpstr>Arial</vt:lpstr>
      <vt:lpstr>Calibri</vt:lpstr>
      <vt:lpstr>Candara</vt:lpstr>
      <vt:lpstr>Symbol</vt:lpstr>
      <vt:lpstr>Waveform</vt:lpstr>
      <vt:lpstr>第３課　デートの約束 Lesson 3: Making a date Grammar </vt:lpstr>
      <vt:lpstr>Objectives</vt:lpstr>
      <vt:lpstr>1 Verb Conjugation</vt:lpstr>
      <vt:lpstr>1 Verb Conjugation ru-verbs</vt:lpstr>
      <vt:lpstr>1 Verb Conjugation   ru-verbs</vt:lpstr>
      <vt:lpstr>1 Verb Conjugation ru-verbs</vt:lpstr>
      <vt:lpstr>1 Verb Conjugation ru-verbs</vt:lpstr>
      <vt:lpstr>1 Verb Conjugation ru-verbs</vt:lpstr>
      <vt:lpstr>1 Verb Conjugation u-verbs</vt:lpstr>
      <vt:lpstr>1 Verb Conjugation u-verbs</vt:lpstr>
      <vt:lpstr>1 Verb Conjugation u-verbs</vt:lpstr>
      <vt:lpstr>1 Verb Conjugation  u-verbs exceptional</vt:lpstr>
      <vt:lpstr>1 Verb Conjugation  u-verbs exceptional</vt:lpstr>
      <vt:lpstr>1 Verb Conjugation   u-verbs</vt:lpstr>
      <vt:lpstr>1 Verb Conjugation   u-verbs</vt:lpstr>
      <vt:lpstr>1 Verb Conjugation   u-verbs</vt:lpstr>
      <vt:lpstr>1 Verb Conjugation ru-verbs vs. u-verbs</vt:lpstr>
      <vt:lpstr>1 Verb Conjugation ru-verbs vs. u-verbs</vt:lpstr>
      <vt:lpstr>1 Verb Conjugation ru-verbs vs. u-verbs</vt:lpstr>
      <vt:lpstr>1 Verb Conjugation ru-verbs vs. u-verbs</vt:lpstr>
      <vt:lpstr>PowerPoint Presentation</vt:lpstr>
      <vt:lpstr>PowerPoint Presentation</vt:lpstr>
      <vt:lpstr>1 Verb Conjugation ru-verbs vs. u-verbs</vt:lpstr>
      <vt:lpstr>1 Verb Conjugation ru-verbs practice</vt:lpstr>
      <vt:lpstr>1 Verb Conjugation ru-verbs practice</vt:lpstr>
      <vt:lpstr>1 Verb Conjugation u-verbs practice</vt:lpstr>
      <vt:lpstr>1 Verb Conjugation u-verbs practice</vt:lpstr>
      <vt:lpstr>1 Verb Conjugation u-verbs practice</vt:lpstr>
      <vt:lpstr>1 Verb Conjugation irregular verbs </vt:lpstr>
      <vt:lpstr>1 Verb Conjugation irregular verbs </vt:lpstr>
      <vt:lpstr>2 Verb types and the "present tense"</vt:lpstr>
      <vt:lpstr>2 Verb types and the "present tense"</vt:lpstr>
      <vt:lpstr>3 Particlesを , で , に , and へ</vt:lpstr>
      <vt:lpstr>3 Particlesを , で , に , and へ</vt:lpstr>
      <vt:lpstr>3 Particlesを , で , に , and へ</vt:lpstr>
      <vt:lpstr>3 Particlesを , で , に , and へ</vt:lpstr>
      <vt:lpstr>3 Particlesを , で , に , and へ</vt:lpstr>
      <vt:lpstr>3 Particlesを , で , に , and へ</vt:lpstr>
      <vt:lpstr>3 Particlesを , で , に , and へ</vt:lpstr>
      <vt:lpstr>3 Particlesを , で , に , and へ</vt:lpstr>
      <vt:lpstr>3 Particlesを , で , に , and へ</vt:lpstr>
      <vt:lpstr>4 Time references</vt:lpstr>
      <vt:lpstr>4 Time references</vt:lpstr>
      <vt:lpstr>4 Time references</vt:lpstr>
      <vt:lpstr>4 Time references</vt:lpstr>
      <vt:lpstr>5 ～ませんか</vt:lpstr>
      <vt:lpstr>5 ～ませんか</vt:lpstr>
      <vt:lpstr>6 Word order</vt:lpstr>
      <vt:lpstr>6 Word order</vt:lpstr>
      <vt:lpstr>7 Frequency adverbs</vt:lpstr>
      <vt:lpstr>7 Frequency adverbs</vt:lpstr>
      <vt:lpstr>7 Frequency adverbs</vt:lpstr>
      <vt:lpstr>7 Frequency adverbs</vt:lpstr>
      <vt:lpstr>8 The topic particle は</vt:lpstr>
      <vt:lpstr>8 The topic particle は</vt:lpstr>
      <vt:lpstr>8 The topic particle は</vt:lpstr>
      <vt:lpstr>表現（ひょうげん）ノート......4　 Expression Notes 4</vt:lpstr>
      <vt:lpstr>表現（ひょうげん）ノート......4　 Expression Notes 4</vt:lpstr>
      <vt:lpstr>表現（ひょうげん）ノート......4　 Expression Notes 4</vt:lpstr>
      <vt:lpstr>表現（ひょうげん）ノート......4　 Expression Notes 4</vt:lpstr>
      <vt:lpstr>表現（ひょうげん）ノート......4　 Expression Notes 4</vt:lpstr>
      <vt:lpstr>表現（ひょうげん）ノート......4　 Expression Notes 4</vt:lpstr>
      <vt:lpstr>表現（ひょうげん）ノート......4　 Expression Notes 4</vt:lpstr>
      <vt:lpstr>表現（ひょうげん）ノート......4　 Expression Notes 4</vt:lpstr>
      <vt:lpstr>How to read professionally? Where to do the segmentation?</vt:lpstr>
      <vt:lpstr>How to read professionally? Where to do the segmentation?</vt:lpstr>
      <vt:lpstr>How to count  -in kanji</vt:lpstr>
      <vt:lpstr>How to count -Traditional way of counting small items or years of age</vt:lpstr>
      <vt:lpstr>How to count -month, ~月（がつ）</vt:lpstr>
      <vt:lpstr>How to count -dates of the week, ~曜日（ようび）</vt:lpstr>
      <vt:lpstr>How to count -dates of the week, ~曜日（ようび）</vt:lpstr>
      <vt:lpstr>How to count -dates of the week, ~曜日（ようび）</vt:lpstr>
      <vt:lpstr>How to count -dates of the week, ~曜日（ようび）</vt:lpstr>
      <vt:lpstr>How to count -dates of the week, ~曜日（ようび）</vt:lpstr>
      <vt:lpstr>How to count -dates of the week, ~曜日（ようび）</vt:lpstr>
      <vt:lpstr>How to count -dates of the week, ~曜日（ようび）</vt:lpstr>
      <vt:lpstr>How to count -dates of the week, ~曜日（ようび）</vt:lpstr>
      <vt:lpstr>time</vt:lpstr>
      <vt:lpstr>Three meals</vt:lpstr>
      <vt:lpstr>デート </vt:lpstr>
      <vt:lpstr>ハンバーガー vs. ハンバーグ</vt:lpstr>
      <vt:lpstr>家　（いえ、うち） house, home</vt:lpstr>
      <vt:lpstr>いい／悪い</vt:lpstr>
      <vt:lpstr>早い／遅い</vt:lpstr>
      <vt:lpstr>えいが 映画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第３課　デートの約束 Lesson 3: Making a date Grammar</dc:title>
  <dc:creator>Jiajun</dc:creator>
  <cp:lastModifiedBy>Douglas Clark</cp:lastModifiedBy>
  <cp:revision>145</cp:revision>
  <dcterms:created xsi:type="dcterms:W3CDTF">2006-08-16T00:00:00Z</dcterms:created>
  <dcterms:modified xsi:type="dcterms:W3CDTF">2020-02-27T01:24:07Z</dcterms:modified>
</cp:coreProperties>
</file>